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80"/>
  </p:notesMasterIdLst>
  <p:sldIdLst>
    <p:sldId id="258" r:id="rId3"/>
    <p:sldId id="257"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302" r:id="rId20"/>
    <p:sldId id="275" r:id="rId21"/>
    <p:sldId id="292" r:id="rId22"/>
    <p:sldId id="289" r:id="rId23"/>
    <p:sldId id="290" r:id="rId24"/>
    <p:sldId id="276" r:id="rId25"/>
    <p:sldId id="291" r:id="rId26"/>
    <p:sldId id="279" r:id="rId27"/>
    <p:sldId id="280" r:id="rId28"/>
    <p:sldId id="281" r:id="rId29"/>
    <p:sldId id="284" r:id="rId30"/>
    <p:sldId id="285" r:id="rId31"/>
    <p:sldId id="293" r:id="rId32"/>
    <p:sldId id="294" r:id="rId33"/>
    <p:sldId id="295" r:id="rId34"/>
    <p:sldId id="296" r:id="rId35"/>
    <p:sldId id="297" r:id="rId36"/>
    <p:sldId id="298" r:id="rId37"/>
    <p:sldId id="299" r:id="rId38"/>
    <p:sldId id="300" r:id="rId39"/>
    <p:sldId id="301"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8"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758DCB8-609C-4B61-BC2C-98DC0B66FEFD}">
          <p14:sldIdLst>
            <p14:sldId id="258"/>
            <p14:sldId id="257"/>
            <p14:sldId id="259"/>
          </p14:sldIdLst>
        </p14:section>
        <p14:section name="C# 12" id="{7E17FE86-35EC-41CD-8568-6C3445F856DD}">
          <p14:sldIdLst>
            <p14:sldId id="260"/>
            <p14:sldId id="261"/>
            <p14:sldId id="263"/>
            <p14:sldId id="264"/>
            <p14:sldId id="265"/>
            <p14:sldId id="266"/>
            <p14:sldId id="267"/>
            <p14:sldId id="268"/>
            <p14:sldId id="269"/>
            <p14:sldId id="270"/>
            <p14:sldId id="271"/>
            <p14:sldId id="272"/>
          </p14:sldIdLst>
        </p14:section>
        <p14:section name=".NET 8" id="{F195AB7D-835D-4209-8F6F-AB9BBC836124}">
          <p14:sldIdLst>
            <p14:sldId id="273"/>
            <p14:sldId id="274"/>
            <p14:sldId id="302"/>
            <p14:sldId id="275"/>
            <p14:sldId id="292"/>
            <p14:sldId id="289"/>
            <p14:sldId id="290"/>
            <p14:sldId id="276"/>
            <p14:sldId id="291"/>
            <p14:sldId id="279"/>
            <p14:sldId id="280"/>
            <p14:sldId id="281"/>
            <p14:sldId id="284"/>
            <p14:sldId id="285"/>
            <p14:sldId id="293"/>
            <p14:sldId id="294"/>
            <p14:sldId id="295"/>
            <p14:sldId id="296"/>
            <p14:sldId id="297"/>
            <p14:sldId id="298"/>
            <p14:sldId id="299"/>
            <p14:sldId id="300"/>
            <p14:sldId id="301"/>
            <p14:sldId id="303"/>
            <p14:sldId id="304"/>
            <p14:sldId id="305"/>
            <p14:sldId id="306"/>
            <p14:sldId id="307"/>
            <p14:sldId id="308"/>
            <p14:sldId id="309"/>
            <p14:sldId id="310"/>
            <p14:sldId id="311"/>
            <p14:sldId id="312"/>
            <p14:sldId id="313"/>
            <p14:sldId id="314"/>
            <p14:sldId id="315"/>
            <p14:sldId id="316"/>
            <p14:sldId id="317"/>
            <p14:sldId id="318"/>
          </p14:sldIdLst>
        </p14:section>
        <p14:section name="ASP.NET" id="{FCF86C05-E54C-438B-95CF-D8102D2172A3}">
          <p14:sldIdLst>
            <p14:sldId id="319"/>
            <p14:sldId id="320"/>
            <p14:sldId id="321"/>
            <p14:sldId id="322"/>
            <p14:sldId id="323"/>
            <p14:sldId id="324"/>
            <p14:sldId id="325"/>
            <p14:sldId id="328"/>
            <p14:sldId id="335"/>
            <p14:sldId id="336"/>
            <p14:sldId id="337"/>
            <p14:sldId id="338"/>
            <p14:sldId id="339"/>
            <p14:sldId id="340"/>
            <p14:sldId id="341"/>
            <p14:sldId id="342"/>
            <p14:sldId id="343"/>
            <p14:sldId id="344"/>
            <p14:sldId id="345"/>
            <p14:sldId id="346"/>
          </p14:sldIdLst>
        </p14:section>
        <p14:section name="EF Core" id="{C6D0F64E-8639-473F-B9D5-BCF83426CE26}">
          <p14:sldIdLst>
            <p14:sldId id="347"/>
            <p14:sldId id="348"/>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600"/>
    <a:srgbClr val="1E1E1E"/>
    <a:srgbClr val="FDFD00"/>
    <a:srgbClr val="0453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78632" autoAdjust="0"/>
  </p:normalViewPr>
  <p:slideViewPr>
    <p:cSldViewPr snapToGrid="0">
      <p:cViewPr varScale="1">
        <p:scale>
          <a:sx n="66" d="100"/>
          <a:sy n="66" d="100"/>
        </p:scale>
        <p:origin x="84"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D5D4C-9BE4-41B8-A3DE-1B63DEE477EF}" type="datetimeFigureOut">
              <a:rPr lang="en-US" smtClean="0"/>
              <a:t>12/17/2023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3B050-F98A-4D10-9FBD-FC48FD26A3FE}" type="slidenum">
              <a:rPr lang="en-US" smtClean="0"/>
              <a:t>‹#›</a:t>
            </a:fld>
            <a:endParaRPr lang="en-US"/>
          </a:p>
        </p:txBody>
      </p:sp>
    </p:spTree>
    <p:extLst>
      <p:ext uri="{BB962C8B-B14F-4D97-AF65-F5344CB8AC3E}">
        <p14:creationId xmlns:p14="http://schemas.microsoft.com/office/powerpoint/2010/main" val="149729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earn.microsoft.com/en-us/dotnet/core/runtime-config/compilation#profile-guided-optimization"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parameters to a </a:t>
            </a:r>
            <a:r>
              <a:rPr lang="en-US" i="1" dirty="0"/>
              <a:t>struct</a:t>
            </a:r>
            <a:r>
              <a:rPr lang="en-US" i="0" dirty="0"/>
              <a:t> or </a:t>
            </a:r>
            <a:r>
              <a:rPr lang="en-US" i="1" dirty="0"/>
              <a:t>class</a:t>
            </a:r>
            <a:r>
              <a:rPr lang="en-US" i="0" dirty="0"/>
              <a:t> declaration to create a </a:t>
            </a:r>
            <a:r>
              <a:rPr lang="en-US" b="1" i="0" dirty="0"/>
              <a:t>primary constructor</a:t>
            </a:r>
            <a:r>
              <a:rPr lang="en-US" b="0" i="0" dirty="0"/>
              <a:t>.</a:t>
            </a:r>
          </a:p>
          <a:p>
            <a:endParaRPr lang="en-US" b="0" i="0" dirty="0"/>
          </a:p>
          <a:p>
            <a:r>
              <a:rPr lang="en-US" b="0" i="0" dirty="0"/>
              <a:t>Primary constructor parameters are in scope throughout the class definition.</a:t>
            </a:r>
          </a:p>
        </p:txBody>
      </p:sp>
      <p:sp>
        <p:nvSpPr>
          <p:cNvPr id="4" name="Slide Number Placeholder 3"/>
          <p:cNvSpPr>
            <a:spLocks noGrp="1"/>
          </p:cNvSpPr>
          <p:nvPr>
            <p:ph type="sldNum" sz="quarter" idx="5"/>
          </p:nvPr>
        </p:nvSpPr>
        <p:spPr/>
        <p:txBody>
          <a:bodyPr/>
          <a:lstStyle/>
          <a:p>
            <a:fld id="{F453B050-F98A-4D10-9FBD-FC48FD26A3FE}" type="slidenum">
              <a:rPr lang="en-US" smtClean="0"/>
              <a:t>6</a:t>
            </a:fld>
            <a:endParaRPr lang="en-US"/>
          </a:p>
        </p:txBody>
      </p:sp>
    </p:spTree>
    <p:extLst>
      <p:ext uri="{BB962C8B-B14F-4D97-AF65-F5344CB8AC3E}">
        <p14:creationId xmlns:p14="http://schemas.microsoft.com/office/powerpoint/2010/main" val="62824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16</a:t>
            </a:fld>
            <a:endParaRPr lang="en-US"/>
          </a:p>
        </p:txBody>
      </p:sp>
    </p:spTree>
    <p:extLst>
      <p:ext uri="{BB962C8B-B14F-4D97-AF65-F5344CB8AC3E}">
        <p14:creationId xmlns:p14="http://schemas.microsoft.com/office/powerpoint/2010/main" val="567673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Globalization – </a:t>
            </a:r>
            <a:r>
              <a:rPr lang="en-US" dirty="0" err="1"/>
              <a:t>HybridGlobalization</a:t>
            </a:r>
            <a:r>
              <a:rPr lang="en-US" dirty="0"/>
              <a:t> mode on iOS/</a:t>
            </a:r>
            <a:r>
              <a:rPr lang="en-US" dirty="0" err="1"/>
              <a:t>tvOS</a:t>
            </a:r>
            <a:r>
              <a:rPr lang="en-US" dirty="0"/>
              <a:t>/</a:t>
            </a:r>
            <a:r>
              <a:rPr lang="en-US" dirty="0" err="1"/>
              <a:t>MacCatalyst</a:t>
            </a:r>
            <a:endParaRPr lang="en-US" dirty="0"/>
          </a:p>
          <a:p>
            <a:endParaRPr lang="en-US" dirty="0"/>
          </a:p>
          <a:p>
            <a:r>
              <a:rPr lang="en-US" dirty="0"/>
              <a:t>NuGet – NuGet verifies signed packages on Linux by default; continues to verify singed packages on Windows as well</a:t>
            </a:r>
          </a:p>
          <a:p>
            <a:endParaRPr lang="en-US" dirty="0"/>
          </a:p>
          <a:p>
            <a:r>
              <a:rPr lang="en-US" dirty="0" err="1"/>
              <a:t>Dignostics</a:t>
            </a:r>
            <a:r>
              <a:rPr lang="en-US" dirty="0"/>
              <a:t> – C# Hot Reload supports modifying generics</a:t>
            </a:r>
          </a:p>
        </p:txBody>
      </p:sp>
      <p:sp>
        <p:nvSpPr>
          <p:cNvPr id="4" name="Slide Number Placeholder 3"/>
          <p:cNvSpPr>
            <a:spLocks noGrp="1"/>
          </p:cNvSpPr>
          <p:nvPr>
            <p:ph type="sldNum" sz="quarter" idx="5"/>
          </p:nvPr>
        </p:nvSpPr>
        <p:spPr/>
        <p:txBody>
          <a:bodyPr/>
          <a:lstStyle/>
          <a:p>
            <a:fld id="{F453B050-F98A-4D10-9FBD-FC48FD26A3FE}" type="slidenum">
              <a:rPr lang="en-US" smtClean="0"/>
              <a:t>18</a:t>
            </a:fld>
            <a:endParaRPr lang="en-US"/>
          </a:p>
        </p:txBody>
      </p:sp>
    </p:spTree>
    <p:extLst>
      <p:ext uri="{BB962C8B-B14F-4D97-AF65-F5344CB8AC3E}">
        <p14:creationId xmlns:p14="http://schemas.microsoft.com/office/powerpoint/2010/main" val="3770151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is an opinionated, cloud ready stack for building observable, production ready, distributed applications.</a:t>
            </a:r>
          </a:p>
          <a:p>
            <a:endParaRPr lang="en-US" dirty="0"/>
          </a:p>
          <a:p>
            <a:r>
              <a:rPr lang="en-US" dirty="0"/>
              <a:t>.NET Aspire is delivered through a collection of NuGet packages that handle specific cloud-native concerns.</a:t>
            </a:r>
          </a:p>
          <a:p>
            <a:endParaRPr lang="en-US" dirty="0"/>
          </a:p>
          <a:p>
            <a:r>
              <a:rPr lang="en-US" dirty="0"/>
              <a:t>.NET Aspire helps with:</a:t>
            </a:r>
          </a:p>
          <a:p>
            <a:endParaRPr lang="en-US" dirty="0"/>
          </a:p>
          <a:p>
            <a:pPr marL="171450" indent="-171450">
              <a:buFont typeface="Arial" panose="020B0604020202020204" pitchFamily="34" charset="0"/>
              <a:buChar char="•"/>
            </a:pPr>
            <a:r>
              <a:rPr lang="en-US" b="1" dirty="0"/>
              <a:t>Orchestration</a:t>
            </a:r>
            <a:r>
              <a:rPr lang="en-US" b="0" dirty="0"/>
              <a:t>: .NET Aspire provides features for running and connecting multi-project applications and their dependencies.</a:t>
            </a:r>
          </a:p>
          <a:p>
            <a:pPr marL="171450" indent="-171450">
              <a:buFont typeface="Arial" panose="020B0604020202020204" pitchFamily="34" charset="0"/>
              <a:buChar char="•"/>
            </a:pPr>
            <a:r>
              <a:rPr lang="en-US" b="1" dirty="0"/>
              <a:t>Components</a:t>
            </a:r>
            <a:r>
              <a:rPr lang="en-US" b="0" dirty="0"/>
              <a:t>: .NET Aspire components are NuGet packages for commonly used services, such as Redis or Postgres, with standardized interfaces ensuring their connect consistently and seamlessly with your app.</a:t>
            </a:r>
          </a:p>
          <a:p>
            <a:pPr marL="171450" indent="-171450">
              <a:buFont typeface="Arial" panose="020B0604020202020204" pitchFamily="34" charset="0"/>
              <a:buChar char="•"/>
            </a:pPr>
            <a:r>
              <a:rPr lang="en-US" b="1" dirty="0"/>
              <a:t>Tooling</a:t>
            </a:r>
            <a:r>
              <a:rPr lang="en-US" b="0" dirty="0"/>
              <a:t>: .NET Aspire comes with project templates and tooling experiences for Visual Studio and the dotnet CLI to help you cerate an and interact with .NET Aspire apps.</a:t>
            </a:r>
            <a:endParaRPr lang="en-US" b="1" dirty="0"/>
          </a:p>
        </p:txBody>
      </p:sp>
      <p:sp>
        <p:nvSpPr>
          <p:cNvPr id="4" name="Slide Number Placeholder 3"/>
          <p:cNvSpPr>
            <a:spLocks noGrp="1"/>
          </p:cNvSpPr>
          <p:nvPr>
            <p:ph type="sldNum" sz="quarter" idx="5"/>
          </p:nvPr>
        </p:nvSpPr>
        <p:spPr/>
        <p:txBody>
          <a:bodyPr/>
          <a:lstStyle/>
          <a:p>
            <a:fld id="{F453B050-F98A-4D10-9FBD-FC48FD26A3FE}" type="slidenum">
              <a:rPr lang="en-US" smtClean="0"/>
              <a:t>19</a:t>
            </a:fld>
            <a:endParaRPr lang="en-US"/>
          </a:p>
        </p:txBody>
      </p:sp>
    </p:spTree>
    <p:extLst>
      <p:ext uri="{BB962C8B-B14F-4D97-AF65-F5344CB8AC3E}">
        <p14:creationId xmlns:p14="http://schemas.microsoft.com/office/powerpoint/2010/main" val="386257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Many improvements have been made to the </a:t>
            </a:r>
            <a:r>
              <a:rPr lang="en-US" u="none" dirty="0" err="1"/>
              <a:t>System.Text.Json</a:t>
            </a:r>
            <a:r>
              <a:rPr lang="en-US" u="none" dirty="0"/>
              <a:t> serialization and deserialization functionality.</a:t>
            </a:r>
          </a:p>
          <a:p>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Just going to cover a couple of these (next slide)</a:t>
            </a:r>
          </a:p>
        </p:txBody>
      </p:sp>
      <p:sp>
        <p:nvSpPr>
          <p:cNvPr id="4" name="Slide Number Placeholder 3"/>
          <p:cNvSpPr>
            <a:spLocks noGrp="1"/>
          </p:cNvSpPr>
          <p:nvPr>
            <p:ph type="sldNum" sz="quarter" idx="5"/>
          </p:nvPr>
        </p:nvSpPr>
        <p:spPr/>
        <p:txBody>
          <a:bodyPr/>
          <a:lstStyle/>
          <a:p>
            <a:fld id="{F453B050-F98A-4D10-9FBD-FC48FD26A3FE}" type="slidenum">
              <a:rPr lang="en-US" smtClean="0"/>
              <a:t>21</a:t>
            </a:fld>
            <a:endParaRPr lang="en-US"/>
          </a:p>
        </p:txBody>
      </p:sp>
    </p:spTree>
    <p:extLst>
      <p:ext uri="{BB962C8B-B14F-4D97-AF65-F5344CB8AC3E}">
        <p14:creationId xmlns:p14="http://schemas.microsoft.com/office/powerpoint/2010/main" val="2118373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F453B050-F98A-4D10-9FBD-FC48FD26A3FE}" type="slidenum">
              <a:rPr lang="en-US" smtClean="0"/>
              <a:t>22</a:t>
            </a:fld>
            <a:endParaRPr lang="en-US"/>
          </a:p>
        </p:txBody>
      </p:sp>
    </p:spTree>
    <p:extLst>
      <p:ext uri="{BB962C8B-B14F-4D97-AF65-F5344CB8AC3E}">
        <p14:creationId xmlns:p14="http://schemas.microsoft.com/office/powerpoint/2010/main" val="4181756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Handling missing members during deserialization</a:t>
            </a:r>
            <a:endParaRPr lang="en-US" u="none" dirty="0"/>
          </a:p>
          <a:p>
            <a:r>
              <a:rPr lang="en-US" u="none" dirty="0"/>
              <a:t>By default, if the JSON payload you are deserializing contains properties that do not exist in the deserialized POCO type, they are simply ignored.  Starting in .NET 8, you can specify that all members must be present in the payload.  If they are not, a </a:t>
            </a:r>
            <a:r>
              <a:rPr lang="en-US" u="none" dirty="0" err="1"/>
              <a:t>JsonException</a:t>
            </a:r>
            <a:r>
              <a:rPr lang="en-US" u="none" dirty="0"/>
              <a:t> exception is thrown.</a:t>
            </a:r>
            <a:endParaRPr lang="en-US" i="1"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23</a:t>
            </a:fld>
            <a:endParaRPr lang="en-US"/>
          </a:p>
        </p:txBody>
      </p:sp>
    </p:spTree>
    <p:extLst>
      <p:ext uri="{BB962C8B-B14F-4D97-AF65-F5344CB8AC3E}">
        <p14:creationId xmlns:p14="http://schemas.microsoft.com/office/powerpoint/2010/main" val="45501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Built-in support for additional types</a:t>
            </a:r>
            <a:endParaRPr lang="en-US" u="none" dirty="0"/>
          </a:p>
          <a:p>
            <a:r>
              <a:rPr lang="en-US" u="none" dirty="0"/>
              <a:t>The serializer now has built-in support for Half, Int128, UInt128, Memory&lt;T&gt; and </a:t>
            </a:r>
            <a:r>
              <a:rPr lang="en-US" u="none" dirty="0" err="1"/>
              <a:t>ReadOnlyMemory</a:t>
            </a:r>
            <a:r>
              <a:rPr lang="en-US" u="none" dirty="0"/>
              <a:t>&lt;T&gt;</a:t>
            </a:r>
          </a:p>
          <a:p>
            <a:endParaRPr lang="en-US" u="none" dirty="0"/>
          </a:p>
          <a:p>
            <a:r>
              <a:rPr lang="en-US" i="1" u="none" dirty="0"/>
              <a:t>byte</a:t>
            </a:r>
            <a:r>
              <a:rPr lang="en-US" i="0" u="none" dirty="0"/>
              <a:t> values are serialized to Base64 string and other types to JSON </a:t>
            </a:r>
            <a:r>
              <a:rPr lang="en-US" i="0" u="none" dirty="0" err="1"/>
              <a:t>arrarys</a:t>
            </a:r>
            <a:endParaRPr lang="en-US" i="1"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24</a:t>
            </a:fld>
            <a:endParaRPr lang="en-US"/>
          </a:p>
        </p:txBody>
      </p:sp>
    </p:spTree>
    <p:extLst>
      <p:ext uri="{BB962C8B-B14F-4D97-AF65-F5344CB8AC3E}">
        <p14:creationId xmlns:p14="http://schemas.microsoft.com/office/powerpoint/2010/main" val="238147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.NET 8 adds support for serializing properties form interface hierarchies.</a:t>
            </a:r>
          </a:p>
        </p:txBody>
      </p:sp>
      <p:sp>
        <p:nvSpPr>
          <p:cNvPr id="4" name="Slide Number Placeholder 3"/>
          <p:cNvSpPr>
            <a:spLocks noGrp="1"/>
          </p:cNvSpPr>
          <p:nvPr>
            <p:ph type="sldNum" sz="quarter" idx="5"/>
          </p:nvPr>
        </p:nvSpPr>
        <p:spPr/>
        <p:txBody>
          <a:bodyPr/>
          <a:lstStyle/>
          <a:p>
            <a:fld id="{F453B050-F98A-4D10-9FBD-FC48FD26A3FE}" type="slidenum">
              <a:rPr lang="en-US" smtClean="0"/>
              <a:t>25</a:t>
            </a:fld>
            <a:endParaRPr lang="en-US"/>
          </a:p>
        </p:txBody>
      </p:sp>
    </p:spTree>
    <p:extLst>
      <p:ext uri="{BB962C8B-B14F-4D97-AF65-F5344CB8AC3E}">
        <p14:creationId xmlns:p14="http://schemas.microsoft.com/office/powerpoint/2010/main" val="2157093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err="1"/>
              <a:t>JsonNamingPolicy</a:t>
            </a:r>
            <a:r>
              <a:rPr lang="en-US" u="none" dirty="0"/>
              <a:t> includes new naming policies for </a:t>
            </a:r>
            <a:r>
              <a:rPr lang="en-US" u="none" dirty="0" err="1"/>
              <a:t>snake_case</a:t>
            </a:r>
            <a:r>
              <a:rPr lang="en-US" u="none" dirty="0"/>
              <a:t>  and kebab-case property name conversions.  Use these policies </a:t>
            </a:r>
            <a:r>
              <a:rPr lang="en-US" u="none" dirty="0" err="1"/>
              <a:t>similiarly</a:t>
            </a:r>
            <a:r>
              <a:rPr lang="en-US" u="none" dirty="0"/>
              <a:t> to the existing </a:t>
            </a:r>
            <a:r>
              <a:rPr lang="en-US" u="none" dirty="0" err="1"/>
              <a:t>JsonNamingPolicy.CamelCase</a:t>
            </a:r>
            <a:r>
              <a:rPr lang="en-US" u="none" dirty="0"/>
              <a:t> policy.</a:t>
            </a:r>
          </a:p>
        </p:txBody>
      </p:sp>
      <p:sp>
        <p:nvSpPr>
          <p:cNvPr id="4" name="Slide Number Placeholder 3"/>
          <p:cNvSpPr>
            <a:spLocks noGrp="1"/>
          </p:cNvSpPr>
          <p:nvPr>
            <p:ph type="sldNum" sz="quarter" idx="5"/>
          </p:nvPr>
        </p:nvSpPr>
        <p:spPr/>
        <p:txBody>
          <a:bodyPr/>
          <a:lstStyle/>
          <a:p>
            <a:fld id="{F453B050-F98A-4D10-9FBD-FC48FD26A3FE}" type="slidenum">
              <a:rPr lang="en-US" smtClean="0"/>
              <a:t>26</a:t>
            </a:fld>
            <a:endParaRPr lang="en-US"/>
          </a:p>
        </p:txBody>
      </p:sp>
    </p:spTree>
    <p:extLst>
      <p:ext uri="{BB962C8B-B14F-4D97-AF65-F5344CB8AC3E}">
        <p14:creationId xmlns:p14="http://schemas.microsoft.com/office/powerpoint/2010/main" val="1119646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You can now deserialize onto read-only fields or properties (that is, those that do not have a set accessor).</a:t>
            </a:r>
          </a:p>
        </p:txBody>
      </p:sp>
      <p:sp>
        <p:nvSpPr>
          <p:cNvPr id="4" name="Slide Number Placeholder 3"/>
          <p:cNvSpPr>
            <a:spLocks noGrp="1"/>
          </p:cNvSpPr>
          <p:nvPr>
            <p:ph type="sldNum" sz="quarter" idx="5"/>
          </p:nvPr>
        </p:nvSpPr>
        <p:spPr/>
        <p:txBody>
          <a:bodyPr/>
          <a:lstStyle/>
          <a:p>
            <a:fld id="{F453B050-F98A-4D10-9FBD-FC48FD26A3FE}" type="slidenum">
              <a:rPr lang="en-US" smtClean="0"/>
              <a:t>27</a:t>
            </a:fld>
            <a:endParaRPr lang="en-US"/>
          </a:p>
        </p:txBody>
      </p:sp>
    </p:spTree>
    <p:extLst>
      <p:ext uri="{BB962C8B-B14F-4D97-AF65-F5344CB8AC3E}">
        <p14:creationId xmlns:p14="http://schemas.microsoft.com/office/powerpoint/2010/main" val="42966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view primary constructor parameters as </a:t>
            </a:r>
            <a:r>
              <a:rPr lang="en-US" b="1" i="0" dirty="0"/>
              <a:t>parameters</a:t>
            </a:r>
            <a:r>
              <a:rPr lang="en-US" b="0" i="0" dirty="0"/>
              <a:t> even through they are in scope throughout the class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Several rules clarify that they are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Primary constructor parameters may not be stored if they are not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Primary constructor parameters are not members of the class. For example, a primary constructor parameter named </a:t>
            </a:r>
            <a:r>
              <a:rPr lang="en-US" b="0" i="1" dirty="0"/>
              <a:t>param</a:t>
            </a:r>
            <a:r>
              <a:rPr lang="en-US" b="0" i="0" dirty="0"/>
              <a:t> cannot be access as </a:t>
            </a:r>
            <a:r>
              <a:rPr lang="en-US" b="0" i="1" dirty="0" err="1"/>
              <a:t>this.param</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Primary constructor parameters can be assigned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Primary constructor parameters do not become properties, except in </a:t>
            </a:r>
            <a:r>
              <a:rPr lang="en-US" b="0" i="1" dirty="0"/>
              <a:t>record</a:t>
            </a:r>
            <a:r>
              <a:rPr lang="en-US" b="0" i="0" dirty="0"/>
              <a:t> types.</a:t>
            </a:r>
          </a:p>
        </p:txBody>
      </p:sp>
      <p:sp>
        <p:nvSpPr>
          <p:cNvPr id="4" name="Slide Number Placeholder 3"/>
          <p:cNvSpPr>
            <a:spLocks noGrp="1"/>
          </p:cNvSpPr>
          <p:nvPr>
            <p:ph type="sldNum" sz="quarter" idx="5"/>
          </p:nvPr>
        </p:nvSpPr>
        <p:spPr/>
        <p:txBody>
          <a:bodyPr/>
          <a:lstStyle/>
          <a:p>
            <a:fld id="{F453B050-F98A-4D10-9FBD-FC48FD26A3FE}" type="slidenum">
              <a:rPr lang="en-US" smtClean="0"/>
              <a:t>7</a:t>
            </a:fld>
            <a:endParaRPr lang="en-US"/>
          </a:p>
        </p:txBody>
      </p:sp>
    </p:spTree>
    <p:extLst>
      <p:ext uri="{BB962C8B-B14F-4D97-AF65-F5344CB8AC3E}">
        <p14:creationId xmlns:p14="http://schemas.microsoft.com/office/powerpoint/2010/main" val="664464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You can opt non-public members into the serialization contract for a given type using </a:t>
            </a:r>
            <a:r>
              <a:rPr lang="en-US" b="0" u="none" dirty="0" err="1"/>
              <a:t>JsonIncludeAttribute</a:t>
            </a:r>
            <a:r>
              <a:rPr lang="en-US" b="0" u="none" dirty="0"/>
              <a:t> and </a:t>
            </a:r>
            <a:r>
              <a:rPr lang="en-US" b="0" u="none" dirty="0" err="1"/>
              <a:t>JsonConstructorAttribute</a:t>
            </a:r>
            <a:r>
              <a:rPr lang="en-US" b="0" u="none" dirty="0"/>
              <a:t> attribute annotations.</a:t>
            </a:r>
          </a:p>
          <a:p>
            <a:endParaRPr lang="en-US" b="0" u="none" dirty="0"/>
          </a:p>
          <a:p>
            <a:r>
              <a:rPr lang="en-US" b="0" u="none" dirty="0"/>
              <a:t>Demo</a:t>
            </a:r>
          </a:p>
        </p:txBody>
      </p:sp>
      <p:sp>
        <p:nvSpPr>
          <p:cNvPr id="4" name="Slide Number Placeholder 3"/>
          <p:cNvSpPr>
            <a:spLocks noGrp="1"/>
          </p:cNvSpPr>
          <p:nvPr>
            <p:ph type="sldNum" sz="quarter" idx="5"/>
          </p:nvPr>
        </p:nvSpPr>
        <p:spPr/>
        <p:txBody>
          <a:bodyPr/>
          <a:lstStyle/>
          <a:p>
            <a:fld id="{F453B050-F98A-4D10-9FBD-FC48FD26A3FE}" type="slidenum">
              <a:rPr lang="en-US" smtClean="0"/>
              <a:t>28</a:t>
            </a:fld>
            <a:endParaRPr lang="en-US"/>
          </a:p>
        </p:txBody>
      </p:sp>
    </p:spTree>
    <p:extLst>
      <p:ext uri="{BB962C8B-B14F-4D97-AF65-F5344CB8AC3E}">
        <p14:creationId xmlns:p14="http://schemas.microsoft.com/office/powerpoint/2010/main" val="674542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.NET 8 includes new </a:t>
            </a:r>
            <a:r>
              <a:rPr lang="en-US" b="0" u="none" dirty="0" err="1"/>
              <a:t>IAsyncEnumerable</a:t>
            </a:r>
            <a:r>
              <a:rPr lang="en-US" b="0" u="none" dirty="0"/>
              <a:t>&lt;T&gt; streaming deserialization extension methods, for example </a:t>
            </a:r>
            <a:r>
              <a:rPr lang="en-US" b="0" u="none" dirty="0" err="1"/>
              <a:t>GetFromJsonAsAsyncEnumerable</a:t>
            </a:r>
            <a:r>
              <a:rPr lang="en-US" b="0" u="none" dirty="0"/>
              <a:t>.  Similar methods have existed that returned Task&lt;</a:t>
            </a:r>
            <a:r>
              <a:rPr lang="en-US" b="0" u="none" dirty="0" err="1"/>
              <a:t>Tresult</a:t>
            </a:r>
            <a:r>
              <a:rPr lang="en-US" b="0" u="none" dirty="0"/>
              <a:t>&gt;, for example </a:t>
            </a:r>
            <a:r>
              <a:rPr lang="en-US" b="0" u="none" dirty="0" err="1"/>
              <a:t>HttpClientJsonExtensions.GetFromJsonAsync</a:t>
            </a:r>
            <a:r>
              <a:rPr lang="en-US" b="0" u="none" dirty="0"/>
              <a:t>.  The new extension methods invoke streaming APIs and return </a:t>
            </a:r>
            <a:r>
              <a:rPr lang="en-US" b="0" u="none" dirty="0" err="1"/>
              <a:t>IAsyncEnumerable</a:t>
            </a:r>
            <a:r>
              <a:rPr lang="en-US" b="0" u="none" dirty="0"/>
              <a:t>&lt;T&gt;.</a:t>
            </a:r>
          </a:p>
          <a:p>
            <a:endParaRPr lang="en-US" b="0" u="none" dirty="0"/>
          </a:p>
          <a:p>
            <a:r>
              <a:rPr lang="en-US" b="0" u="none" dirty="0"/>
              <a:t>Demo</a:t>
            </a:r>
          </a:p>
        </p:txBody>
      </p:sp>
      <p:sp>
        <p:nvSpPr>
          <p:cNvPr id="4" name="Slide Number Placeholder 3"/>
          <p:cNvSpPr>
            <a:spLocks noGrp="1"/>
          </p:cNvSpPr>
          <p:nvPr>
            <p:ph type="sldNum" sz="quarter" idx="5"/>
          </p:nvPr>
        </p:nvSpPr>
        <p:spPr/>
        <p:txBody>
          <a:bodyPr/>
          <a:lstStyle/>
          <a:p>
            <a:fld id="{F453B050-F98A-4D10-9FBD-FC48FD26A3FE}" type="slidenum">
              <a:rPr lang="en-US" smtClean="0"/>
              <a:t>29</a:t>
            </a:fld>
            <a:endParaRPr lang="en-US"/>
          </a:p>
        </p:txBody>
      </p:sp>
    </p:spTree>
    <p:extLst>
      <p:ext uri="{BB962C8B-B14F-4D97-AF65-F5344CB8AC3E}">
        <p14:creationId xmlns:p14="http://schemas.microsoft.com/office/powerpoint/2010/main" val="79271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a:t>
            </a:r>
            <a:r>
              <a:rPr lang="en-US" dirty="0" err="1"/>
              <a:t>TimeProivder</a:t>
            </a:r>
            <a:r>
              <a:rPr lang="en-US" dirty="0"/>
              <a:t> class and </a:t>
            </a:r>
            <a:r>
              <a:rPr lang="en-US" dirty="0" err="1"/>
              <a:t>ITimer</a:t>
            </a:r>
            <a:r>
              <a:rPr lang="en-US" dirty="0"/>
              <a:t> interface add </a:t>
            </a:r>
            <a:r>
              <a:rPr lang="en-US" i="1" dirty="0"/>
              <a:t>time abstraction</a:t>
            </a:r>
            <a:r>
              <a:rPr lang="en-US" i="0" dirty="0"/>
              <a:t> functionality, which allows you to mock time in test scenarios.</a:t>
            </a:r>
          </a:p>
          <a:p>
            <a:endParaRPr lang="en-US" i="0" dirty="0"/>
          </a:p>
          <a:p>
            <a:r>
              <a:rPr lang="en-US" i="0" dirty="0"/>
              <a:t>In addition, you can use the time abstraction to mock Task operations that rely on time progression using </a:t>
            </a:r>
            <a:r>
              <a:rPr lang="en-US" i="0" dirty="0" err="1"/>
              <a:t>Task.Delay</a:t>
            </a:r>
            <a:r>
              <a:rPr lang="en-US" i="0" dirty="0"/>
              <a:t> and </a:t>
            </a:r>
            <a:r>
              <a:rPr lang="en-US" i="0" dirty="0" err="1"/>
              <a:t>Task.WaitAsync</a:t>
            </a:r>
            <a:r>
              <a:rPr lang="en-US" i="0" dirty="0"/>
              <a:t>.</a:t>
            </a:r>
          </a:p>
          <a:p>
            <a:endParaRPr lang="en-US" i="0" dirty="0"/>
          </a:p>
          <a:p>
            <a:r>
              <a:rPr lang="en-US" i="0" dirty="0"/>
              <a:t>The time abstraction supports the following essential time operations:</a:t>
            </a:r>
          </a:p>
          <a:p>
            <a:endParaRPr lang="en-US" i="0" dirty="0"/>
          </a:p>
          <a:p>
            <a:pPr marL="171450" indent="-171450">
              <a:buFont typeface="Arial" panose="020B0604020202020204" pitchFamily="34" charset="0"/>
              <a:buChar char="•"/>
            </a:pPr>
            <a:r>
              <a:rPr lang="en-US" i="0" dirty="0"/>
              <a:t>Retrieve local and UTC time</a:t>
            </a:r>
          </a:p>
          <a:p>
            <a:pPr marL="171450" indent="-171450">
              <a:buFont typeface="Arial" panose="020B0604020202020204" pitchFamily="34" charset="0"/>
              <a:buChar char="•"/>
            </a:pPr>
            <a:r>
              <a:rPr lang="en-US" i="0" dirty="0"/>
              <a:t>Obtain a timestamp for measuring performance</a:t>
            </a:r>
          </a:p>
          <a:p>
            <a:pPr marL="171450" indent="-171450">
              <a:buFont typeface="Arial" panose="020B0604020202020204" pitchFamily="34" charset="0"/>
              <a:buChar char="•"/>
            </a:pPr>
            <a:r>
              <a:rPr lang="en-US" i="0" dirty="0"/>
              <a:t>Create a timer</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30</a:t>
            </a:fld>
            <a:endParaRPr lang="en-US"/>
          </a:p>
        </p:txBody>
      </p:sp>
    </p:spTree>
    <p:extLst>
      <p:ext uri="{BB962C8B-B14F-4D97-AF65-F5344CB8AC3E}">
        <p14:creationId xmlns:p14="http://schemas.microsoft.com/office/powerpoint/2010/main" val="220286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new methods for working with randomness have been added.</a:t>
            </a:r>
          </a:p>
          <a:p>
            <a:endParaRPr lang="en-US" dirty="0"/>
          </a:p>
          <a:p>
            <a:r>
              <a:rPr lang="en-US" b="1" dirty="0" err="1"/>
              <a:t>GetItems</a:t>
            </a:r>
            <a:r>
              <a:rPr lang="en-US" b="1" dirty="0"/>
              <a:t>&lt;T&gt;()</a:t>
            </a:r>
            <a:r>
              <a:rPr lang="en-US" b="0" dirty="0"/>
              <a:t> – Let you randomly choose a specified number of items from an input set.</a:t>
            </a:r>
          </a:p>
          <a:p>
            <a:endParaRPr lang="en-US" b="0" dirty="0"/>
          </a:p>
          <a:p>
            <a:r>
              <a:rPr lang="en-US" b="1" dirty="0"/>
              <a:t>Shuffle&lt;T&gt;()</a:t>
            </a:r>
            <a:r>
              <a:rPr lang="en-US" b="0" dirty="0"/>
              <a:t> – Let you randomize the order of a span.</a:t>
            </a:r>
          </a:p>
          <a:p>
            <a:endParaRPr lang="en-US" b="0" dirty="0"/>
          </a:p>
          <a:p>
            <a:r>
              <a:rPr lang="en-US" b="0" dirty="0"/>
              <a:t>Demo</a:t>
            </a:r>
            <a:endParaRPr lang="en-US" b="1" dirty="0"/>
          </a:p>
        </p:txBody>
      </p:sp>
      <p:sp>
        <p:nvSpPr>
          <p:cNvPr id="4" name="Slide Number Placeholder 3"/>
          <p:cNvSpPr>
            <a:spLocks noGrp="1"/>
          </p:cNvSpPr>
          <p:nvPr>
            <p:ph type="sldNum" sz="quarter" idx="5"/>
          </p:nvPr>
        </p:nvSpPr>
        <p:spPr/>
        <p:txBody>
          <a:bodyPr/>
          <a:lstStyle/>
          <a:p>
            <a:fld id="{F453B050-F98A-4D10-9FBD-FC48FD26A3FE}" type="slidenum">
              <a:rPr lang="en-US" smtClean="0"/>
              <a:t>31</a:t>
            </a:fld>
            <a:endParaRPr lang="en-US"/>
          </a:p>
        </p:txBody>
      </p:sp>
    </p:spTree>
    <p:extLst>
      <p:ext uri="{BB962C8B-B14F-4D97-AF65-F5344CB8AC3E}">
        <p14:creationId xmlns:p14="http://schemas.microsoft.com/office/powerpoint/2010/main" val="1036247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8 introduces several new types aimed at improving application performance.</a:t>
            </a:r>
          </a:p>
          <a:p>
            <a:endParaRPr lang="en-US" dirty="0"/>
          </a:p>
          <a:p>
            <a:r>
              <a:rPr lang="en-US" dirty="0"/>
              <a:t>The new </a:t>
            </a:r>
            <a:r>
              <a:rPr lang="en-US" b="1" dirty="0" err="1"/>
              <a:t>System.Collections.Frozen</a:t>
            </a:r>
            <a:r>
              <a:rPr lang="en-US" b="0" dirty="0"/>
              <a:t> namespace includes types </a:t>
            </a:r>
            <a:r>
              <a:rPr lang="en-US" b="1" dirty="0" err="1"/>
              <a:t>FrozenDictionary</a:t>
            </a:r>
            <a:r>
              <a:rPr lang="en-US" b="1" dirty="0"/>
              <a:t>&lt;</a:t>
            </a:r>
            <a:r>
              <a:rPr lang="en-US" b="1" dirty="0" err="1"/>
              <a:t>Tkey</a:t>
            </a:r>
            <a:r>
              <a:rPr lang="en-US" b="1" dirty="0"/>
              <a:t>, </a:t>
            </a:r>
            <a:r>
              <a:rPr lang="en-US" b="1" dirty="0" err="1"/>
              <a:t>Tvalue</a:t>
            </a:r>
            <a:r>
              <a:rPr lang="en-US" b="1" dirty="0"/>
              <a:t>&gt;</a:t>
            </a:r>
            <a:r>
              <a:rPr lang="en-US" b="0" dirty="0"/>
              <a:t> and </a:t>
            </a:r>
            <a:r>
              <a:rPr lang="en-US" b="1" dirty="0" err="1"/>
              <a:t>FrozenSet</a:t>
            </a:r>
            <a:r>
              <a:rPr lang="en-US" b="1" dirty="0"/>
              <a:t>&lt;T&gt;</a:t>
            </a:r>
            <a:r>
              <a:rPr lang="en-US" b="0" dirty="0"/>
              <a:t>.  These </a:t>
            </a:r>
            <a:r>
              <a:rPr lang="en-US" b="0" dirty="0" err="1"/>
              <a:t>tyeps</a:t>
            </a:r>
            <a:r>
              <a:rPr lang="en-US" b="0" dirty="0"/>
              <a:t> do not allow any change to keys and values once a collection is created.  That requirements allows faster read operations.  These types are particularly useful for collections that are populated on first use and then persisted for the duration of a long-lived service.</a:t>
            </a:r>
          </a:p>
          <a:p>
            <a:endParaRPr lang="en-US" b="0" dirty="0"/>
          </a:p>
          <a:p>
            <a:r>
              <a:rPr lang="en-US" b="0" dirty="0"/>
              <a:t>DEMO</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32</a:t>
            </a:fld>
            <a:endParaRPr lang="en-US"/>
          </a:p>
        </p:txBody>
      </p:sp>
    </p:spTree>
    <p:extLst>
      <p:ext uri="{BB962C8B-B14F-4D97-AF65-F5344CB8AC3E}">
        <p14:creationId xmlns:p14="http://schemas.microsoft.com/office/powerpoint/2010/main" val="2315281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a:t>
            </a:r>
            <a:r>
              <a:rPr lang="en-US" b="1" dirty="0" err="1"/>
              <a:t>System.Buffers.Search</a:t>
            </a:r>
            <a:r>
              <a:rPr lang="en-US" b="1" dirty="0"/>
              <a:t>&lt;T&gt; </a:t>
            </a:r>
            <a:r>
              <a:rPr lang="en-US" dirty="0"/>
              <a:t>type is designed to be passed to methods that look for the first occurrence of any value in the passed collection.  For example </a:t>
            </a:r>
            <a:r>
              <a:rPr lang="en-US" b="1" dirty="0" err="1"/>
              <a:t>String.IndexOfAny</a:t>
            </a:r>
            <a:r>
              <a:rPr lang="en-US" b="1" dirty="0"/>
              <a:t>(Char[]) </a:t>
            </a:r>
            <a:r>
              <a:rPr lang="en-US" dirty="0"/>
              <a:t>looks for the first occurrence of any character in the specified string it is called on.  .NET 8 adds new overloads of methods like </a:t>
            </a:r>
            <a:r>
              <a:rPr lang="en-US" b="1" dirty="0" err="1"/>
              <a:t>String.IndexOfAny</a:t>
            </a:r>
            <a:r>
              <a:rPr lang="en-US" b="1" dirty="0"/>
              <a:t> </a:t>
            </a:r>
            <a:r>
              <a:rPr lang="en-US" dirty="0"/>
              <a:t>and </a:t>
            </a:r>
            <a:r>
              <a:rPr lang="en-US" b="1" dirty="0" err="1"/>
              <a:t>MemoryExtensions.IndexOfAny</a:t>
            </a:r>
            <a:r>
              <a:rPr lang="en-US" b="1" dirty="0"/>
              <a:t> </a:t>
            </a:r>
            <a:r>
              <a:rPr lang="en-US" dirty="0"/>
              <a:t>that accept an instance of the new type.  When you create an instance of </a:t>
            </a:r>
            <a:r>
              <a:rPr lang="en-US" b="1" dirty="0" err="1"/>
              <a:t>System.Buffers.SearchValues</a:t>
            </a:r>
            <a:r>
              <a:rPr lang="en-US" b="1" dirty="0"/>
              <a:t>&lt;T&gt;</a:t>
            </a:r>
            <a:r>
              <a:rPr lang="en-US" dirty="0"/>
              <a:t>, all the data that is necessary to optimize subsequent searches is derived </a:t>
            </a:r>
            <a:r>
              <a:rPr lang="en-US" i="1" dirty="0"/>
              <a:t>at that time</a:t>
            </a:r>
            <a:r>
              <a:rPr lang="en-US" b="0" i="0" dirty="0"/>
              <a:t>, meaning the work is done up front.</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33</a:t>
            </a:fld>
            <a:endParaRPr lang="en-US"/>
          </a:p>
        </p:txBody>
      </p:sp>
    </p:spTree>
    <p:extLst>
      <p:ext uri="{BB962C8B-B14F-4D97-AF65-F5344CB8AC3E}">
        <p14:creationId xmlns:p14="http://schemas.microsoft.com/office/powerpoint/2010/main" val="1435501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a:t>
            </a:r>
            <a:r>
              <a:rPr lang="en-US" b="1" dirty="0" err="1"/>
              <a:t>System.Text.CompositeFormat</a:t>
            </a:r>
            <a:r>
              <a:rPr lang="en-US" b="0" dirty="0"/>
              <a:t> type is useful for optimizing format string that are not known at compile time (for example, if the format string is loaded from a resource file).  A little extra time is spent up front to do work </a:t>
            </a:r>
            <a:r>
              <a:rPr lang="en-US" b="0" dirty="0" err="1"/>
              <a:t>asuch</a:t>
            </a:r>
            <a:r>
              <a:rPr lang="en-US" b="0" dirty="0"/>
              <a:t> as parsing the string, but it saves the work from being done on each use.</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34</a:t>
            </a:fld>
            <a:endParaRPr lang="en-US"/>
          </a:p>
        </p:txBody>
      </p:sp>
    </p:spTree>
    <p:extLst>
      <p:ext uri="{BB962C8B-B14F-4D97-AF65-F5344CB8AC3E}">
        <p14:creationId xmlns:p14="http://schemas.microsoft.com/office/powerpoint/2010/main" val="3091605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t>
            </a:r>
            <a:r>
              <a:rPr lang="en-US" b="1" dirty="0"/>
              <a:t>System.IO.Hashing.XxHash3</a:t>
            </a:r>
            <a:r>
              <a:rPr lang="en-US" b="0" dirty="0"/>
              <a:t> and </a:t>
            </a:r>
            <a:r>
              <a:rPr lang="en-US" b="1" dirty="0"/>
              <a:t>System.IO.Hashing.XxHash128</a:t>
            </a:r>
            <a:r>
              <a:rPr lang="en-US" b="0" dirty="0"/>
              <a:t> types provide implementations of the fast XXH3 and XXH128 hash algorithms.</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35</a:t>
            </a:fld>
            <a:endParaRPr lang="en-US"/>
          </a:p>
        </p:txBody>
      </p:sp>
    </p:spTree>
    <p:extLst>
      <p:ext uri="{BB962C8B-B14F-4D97-AF65-F5344CB8AC3E}">
        <p14:creationId xmlns:p14="http://schemas.microsoft.com/office/powerpoint/2010/main" val="988624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err="1"/>
              <a:t>System.ComponentModel.DataAnnotations</a:t>
            </a:r>
            <a:r>
              <a:rPr lang="en-US" b="0" dirty="0"/>
              <a:t> namespaces includes new data validation attributes intended for validation scenarios in cloud-native services.  While the pre-existing </a:t>
            </a:r>
            <a:r>
              <a:rPr lang="en-US" b="0" dirty="0" err="1"/>
              <a:t>DataAnnotations</a:t>
            </a:r>
            <a:r>
              <a:rPr lang="en-US" b="0" dirty="0"/>
              <a:t> validators are geared towards typical UI data-entry validation, such as fields on a form, the new attributes are designed to validate non-user entry data, such as configuration options.  In addition to the new attributes, new properties were added to the </a:t>
            </a:r>
            <a:r>
              <a:rPr lang="en-US" b="0" dirty="0" err="1"/>
              <a:t>RangeAttribute</a:t>
            </a:r>
            <a:r>
              <a:rPr lang="en-US" b="0" dirty="0"/>
              <a:t> and </a:t>
            </a:r>
            <a:r>
              <a:rPr lang="en-US" b="0" dirty="0" err="1"/>
              <a:t>RequiredAttribute</a:t>
            </a:r>
            <a:r>
              <a:rPr lang="en-US" b="0" dirty="0"/>
              <a:t> types.</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36</a:t>
            </a:fld>
            <a:endParaRPr lang="en-US"/>
          </a:p>
        </p:txBody>
      </p:sp>
    </p:spTree>
    <p:extLst>
      <p:ext uri="{BB962C8B-B14F-4D97-AF65-F5344CB8AC3E}">
        <p14:creationId xmlns:p14="http://schemas.microsoft.com/office/powerpoint/2010/main" val="1125239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now, the proxy types that </a:t>
            </a:r>
            <a:r>
              <a:rPr lang="en-US" b="1" dirty="0" err="1"/>
              <a:t>HttpClient</a:t>
            </a:r>
            <a:r>
              <a:rPr lang="en-US" dirty="0"/>
              <a:t> supported all allowed a “man-in-the-middle” to see which site the client is connecting to, even for HTTPS URIs.  </a:t>
            </a:r>
            <a:r>
              <a:rPr lang="en-US" b="1" dirty="0" err="1"/>
              <a:t>HttpClient</a:t>
            </a:r>
            <a:r>
              <a:rPr lang="en-US" b="0" dirty="0"/>
              <a:t> now supports </a:t>
            </a:r>
            <a:r>
              <a:rPr lang="en-US" b="0" i="1" dirty="0"/>
              <a:t>HTTPS proxy</a:t>
            </a:r>
            <a:r>
              <a:rPr lang="en-US" b="0" i="0" dirty="0"/>
              <a:t>, which creates an encrypted channel between the client and the proxy so all requests can be handled with full privacy.</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37</a:t>
            </a:fld>
            <a:endParaRPr lang="en-US"/>
          </a:p>
        </p:txBody>
      </p:sp>
    </p:spTree>
    <p:extLst>
      <p:ext uri="{BB962C8B-B14F-4D97-AF65-F5344CB8AC3E}">
        <p14:creationId xmlns:p14="http://schemas.microsoft.com/office/powerpoint/2010/main" val="113322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t>
            </a:r>
            <a:r>
              <a:rPr lang="en-US" i="1" dirty="0"/>
              <a:t>collection expressions</a:t>
            </a:r>
            <a:r>
              <a:rPr lang="en-US" i="0" dirty="0"/>
              <a:t> anywhere you need a collection of elements.  They can specify the initial value for a collection or be passed as arguments to methods that take collection types.</a:t>
            </a:r>
            <a:endParaRPr lang="en-US" dirty="0"/>
          </a:p>
          <a:p>
            <a:endParaRPr lang="en-US" dirty="0"/>
          </a:p>
          <a:p>
            <a:r>
              <a:rPr lang="en-US" i="0" dirty="0"/>
              <a:t>A </a:t>
            </a:r>
            <a:r>
              <a:rPr lang="en-US" i="1" dirty="0"/>
              <a:t>collection expression</a:t>
            </a:r>
            <a:r>
              <a:rPr lang="en-US" i="0" dirty="0"/>
              <a:t> is a terse syntax that, when evaluated, can be assigned to many different collection types.</a:t>
            </a:r>
          </a:p>
          <a:p>
            <a:endParaRPr lang="en-US" i="0" dirty="0"/>
          </a:p>
          <a:p>
            <a:r>
              <a:rPr lang="en-US" i="0" dirty="0"/>
              <a:t>A collection expression contains a sequence of elements between [ ] brackets.</a:t>
            </a:r>
          </a:p>
          <a:p>
            <a:endParaRPr lang="en-US" i="0" dirty="0"/>
          </a:p>
          <a:p>
            <a:r>
              <a:rPr lang="en-US" i="0" dirty="0"/>
              <a:t>You can use a </a:t>
            </a:r>
            <a:r>
              <a:rPr lang="en-US" i="1" dirty="0"/>
              <a:t>spread element</a:t>
            </a:r>
            <a:r>
              <a:rPr lang="en-US" i="0" dirty="0"/>
              <a:t> .. to inline collection values in a collection expression.</a:t>
            </a:r>
          </a:p>
        </p:txBody>
      </p:sp>
      <p:sp>
        <p:nvSpPr>
          <p:cNvPr id="4" name="Slide Number Placeholder 3"/>
          <p:cNvSpPr>
            <a:spLocks noGrp="1"/>
          </p:cNvSpPr>
          <p:nvPr>
            <p:ph type="sldNum" sz="quarter" idx="5"/>
          </p:nvPr>
        </p:nvSpPr>
        <p:spPr/>
        <p:txBody>
          <a:bodyPr/>
          <a:lstStyle/>
          <a:p>
            <a:fld id="{F453B050-F98A-4D10-9FBD-FC48FD26A3FE}" type="slidenum">
              <a:rPr lang="en-US" smtClean="0"/>
              <a:t>9</a:t>
            </a:fld>
            <a:endParaRPr lang="en-US"/>
          </a:p>
        </p:txBody>
      </p:sp>
    </p:spTree>
    <p:extLst>
      <p:ext uri="{BB962C8B-B14F-4D97-AF65-F5344CB8AC3E}">
        <p14:creationId xmlns:p14="http://schemas.microsoft.com/office/powerpoint/2010/main" val="103713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8 includes new overloads of </a:t>
            </a:r>
            <a:r>
              <a:rPr lang="en-US" b="1" dirty="0" err="1"/>
              <a:t>ZipFile.CreateFromDirectory</a:t>
            </a:r>
            <a:r>
              <a:rPr lang="en-US" b="1" dirty="0"/>
              <a:t> </a:t>
            </a:r>
            <a:r>
              <a:rPr lang="en-US" dirty="0"/>
              <a:t>that allow you to collect all the files included in a directory and zip them, then store the resulting file into the provided stream.</a:t>
            </a:r>
          </a:p>
          <a:p>
            <a:endParaRPr lang="en-US" dirty="0"/>
          </a:p>
          <a:p>
            <a:r>
              <a:rPr lang="en-US" dirty="0"/>
              <a:t>Similarly, the new </a:t>
            </a:r>
            <a:r>
              <a:rPr lang="en-US" b="1" dirty="0" err="1"/>
              <a:t>ZipFile.ExtractToDirectory</a:t>
            </a:r>
            <a:r>
              <a:rPr lang="en-US" b="1" dirty="0"/>
              <a:t> </a:t>
            </a:r>
            <a:r>
              <a:rPr lang="en-US" dirty="0"/>
              <a:t>overloads let you provide a stream containing a zipped file and extract its contents into the </a:t>
            </a:r>
            <a:r>
              <a:rPr lang="en-US" dirty="0" err="1"/>
              <a:t>filestream</a:t>
            </a:r>
            <a:r>
              <a:rPr lang="en-US" dirty="0"/>
              <a:t>.</a:t>
            </a:r>
          </a:p>
          <a:p>
            <a:endParaRPr lang="en-US" dirty="0"/>
          </a:p>
          <a:p>
            <a:r>
              <a:rPr lang="en-US" dirty="0"/>
              <a:t>These new APIs can be useful when disk space is constrained, because they </a:t>
            </a:r>
            <a:r>
              <a:rPr lang="en-US" dirty="0" err="1"/>
              <a:t>vaoid</a:t>
            </a:r>
            <a:r>
              <a:rPr lang="en-US" dirty="0"/>
              <a:t> having to use the disk as an intermediate step.</a:t>
            </a:r>
          </a:p>
        </p:txBody>
      </p:sp>
      <p:sp>
        <p:nvSpPr>
          <p:cNvPr id="4" name="Slide Number Placeholder 3"/>
          <p:cNvSpPr>
            <a:spLocks noGrp="1"/>
          </p:cNvSpPr>
          <p:nvPr>
            <p:ph type="sldNum" sz="quarter" idx="5"/>
          </p:nvPr>
        </p:nvSpPr>
        <p:spPr/>
        <p:txBody>
          <a:bodyPr/>
          <a:lstStyle/>
          <a:p>
            <a:fld id="{F453B050-F98A-4D10-9FBD-FC48FD26A3FE}" type="slidenum">
              <a:rPr lang="en-US" smtClean="0"/>
              <a:t>38</a:t>
            </a:fld>
            <a:endParaRPr lang="en-US"/>
          </a:p>
        </p:txBody>
      </p:sp>
    </p:spTree>
    <p:extLst>
      <p:ext uri="{BB962C8B-B14F-4D97-AF65-F5344CB8AC3E}">
        <p14:creationId xmlns:p14="http://schemas.microsoft.com/office/powerpoint/2010/main" val="2477319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option to publish as Native AOT (ahead-of-time) was first introduced in .NET 7. Publishing an app with Native AOT creates a fully self-contained version of your application that does not need a runtime – everything is included in a single file.  .NET brings the following improvements to Native AOT publishing:</a:t>
            </a:r>
          </a:p>
          <a:p>
            <a:endParaRPr lang="en-US" dirty="0"/>
          </a:p>
          <a:p>
            <a:pPr marL="171450" indent="-171450">
              <a:buFont typeface="Arial" panose="020B0604020202020204" pitchFamily="34" charset="0"/>
              <a:buChar char="•"/>
            </a:pPr>
            <a:r>
              <a:rPr lang="en-US" dirty="0"/>
              <a:t>Adds support for the x64 and Arm architectures on </a:t>
            </a:r>
            <a:r>
              <a:rPr lang="en-US" i="1" dirty="0"/>
              <a:t>macOS</a:t>
            </a:r>
            <a:r>
              <a:rPr lang="en-US" i="0" dirty="0"/>
              <a:t>.</a:t>
            </a: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r>
              <a:rPr lang="en-US" i="0" dirty="0"/>
              <a:t>Reduces the size of Native AOT applications on Linux by up to 50%.  The following table shows the size of a “Hello World” app published with Native AOT that includes the entire runtime on .NET 7 vs. .NET 8.</a:t>
            </a: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r>
              <a:rPr lang="en-US" i="0" dirty="0"/>
              <a:t>Lets you specify an optimization preference: size or speed.  By default, the compiler chooses to generate fast code while being mindful of the size of the application.  However, you can use the &lt;</a:t>
            </a:r>
            <a:r>
              <a:rPr lang="en-US" i="0" dirty="0" err="1"/>
              <a:t>OptimizationPreference</a:t>
            </a:r>
            <a:r>
              <a:rPr lang="en-US" i="0" dirty="0"/>
              <a:t>&gt; </a:t>
            </a:r>
            <a:r>
              <a:rPr lang="en-US" i="0" dirty="0" err="1"/>
              <a:t>MSBuild</a:t>
            </a:r>
            <a:r>
              <a:rPr lang="en-US" i="0" dirty="0"/>
              <a:t> property to optimize specifically for on or the other.</a:t>
            </a: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r>
              <a:rPr lang="en-US" i="0" dirty="0"/>
              <a:t>The default console app template now includes support for AOT out-of-the-box.  To create a project hat is configured for AOT compilation, just run dotnet new console –</a:t>
            </a:r>
            <a:r>
              <a:rPr lang="en-US" i="0" dirty="0" err="1"/>
              <a:t>aot</a:t>
            </a:r>
            <a:r>
              <a:rPr lang="en-US" i="0"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39</a:t>
            </a:fld>
            <a:endParaRPr lang="en-US"/>
          </a:p>
        </p:txBody>
      </p:sp>
    </p:spTree>
    <p:extLst>
      <p:ext uri="{BB962C8B-B14F-4D97-AF65-F5344CB8AC3E}">
        <p14:creationId xmlns:p14="http://schemas.microsoft.com/office/powerpoint/2010/main" val="2402984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0" dirty="0"/>
              <a:t>The default console app template now includes support for AOT out-of-the-box.  To create a project hat is configured for AOT compilation, just run dotnet new console –</a:t>
            </a:r>
            <a:r>
              <a:rPr lang="en-US" i="0" dirty="0" err="1"/>
              <a:t>aot</a:t>
            </a:r>
            <a:r>
              <a:rPr lang="en-US" i="0"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40</a:t>
            </a:fld>
            <a:endParaRPr lang="en-US"/>
          </a:p>
        </p:txBody>
      </p:sp>
    </p:spTree>
    <p:extLst>
      <p:ext uri="{BB962C8B-B14F-4D97-AF65-F5344CB8AC3E}">
        <p14:creationId xmlns:p14="http://schemas.microsoft.com/office/powerpoint/2010/main" val="3408037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.NET 8 starts the work to enable Native AOT support for iOS-like platforms.  You can now build and run .NET iOS and .NET MAUI applications with Native AOT on the following platforms: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err="1"/>
              <a:t>ios</a:t>
            </a:r>
            <a:endParaRPr lang="en-US" dirty="0"/>
          </a:p>
          <a:p>
            <a:pPr marL="171450" indent="-171450">
              <a:buFont typeface="Arial" panose="020B0604020202020204" pitchFamily="34" charset="0"/>
              <a:buChar char="•"/>
            </a:pPr>
            <a:r>
              <a:rPr lang="en-US" dirty="0" err="1"/>
              <a:t>Iossimulator</a:t>
            </a:r>
            <a:endParaRPr lang="en-US" dirty="0"/>
          </a:p>
          <a:p>
            <a:pPr marL="171450" indent="-171450">
              <a:buFont typeface="Arial" panose="020B0604020202020204" pitchFamily="34" charset="0"/>
              <a:buChar char="•"/>
            </a:pPr>
            <a:r>
              <a:rPr lang="en-US" dirty="0" err="1"/>
              <a:t>maccatalyst</a:t>
            </a:r>
            <a:endParaRPr lang="en-US" dirty="0"/>
          </a:p>
          <a:p>
            <a:pPr marL="171450" indent="-171450">
              <a:buFont typeface="Arial" panose="020B0604020202020204" pitchFamily="34" charset="0"/>
              <a:buChar char="•"/>
            </a:pPr>
            <a:r>
              <a:rPr lang="en-US" dirty="0" err="1"/>
              <a:t>tvos</a:t>
            </a:r>
            <a:endParaRPr lang="en-US" dirty="0"/>
          </a:p>
          <a:p>
            <a:pPr marL="171450" indent="-171450">
              <a:buFont typeface="Arial" panose="020B0604020202020204" pitchFamily="34" charset="0"/>
              <a:buChar char="•"/>
            </a:pPr>
            <a:r>
              <a:rPr lang="en-US" dirty="0" err="1"/>
              <a:t>tvosimulator</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i="0" dirty="0">
                <a:solidFill>
                  <a:srgbClr val="161616"/>
                </a:solidFill>
                <a:effectLst/>
                <a:latin typeface="Segoe UI" panose="020B0502040204020203" pitchFamily="34" charset="0"/>
              </a:rPr>
              <a:t>Preliminary testing shows that app size on disk decreases by about 35% for .NET iOS apps that use Native AOT instead of Mono. App size on disk for .NET MAUI iOS apps decreases up to 50%. Additionally, the startup time is also faster. .NET iOS apps have about 28% faster startup time, while .NET MAUI iOS apps have about 50% better startup performance compared to Mono. The .NET 8 support is experimental and only the first step for the feature as a whole. </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41</a:t>
            </a:fld>
            <a:endParaRPr lang="en-US"/>
          </a:p>
        </p:txBody>
      </p:sp>
    </p:spTree>
    <p:extLst>
      <p:ext uri="{BB962C8B-B14F-4D97-AF65-F5344CB8AC3E}">
        <p14:creationId xmlns:p14="http://schemas.microsoft.com/office/powerpoint/2010/main" val="1813031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8 includes improvements to code generation and just-in-time (JIT) compilation:</a:t>
            </a:r>
          </a:p>
          <a:p>
            <a:endParaRPr lang="en-US" dirty="0"/>
          </a:p>
          <a:p>
            <a:pPr algn="l"/>
            <a:r>
              <a:rPr lang="en-US" b="0" i="0" dirty="0">
                <a:solidFill>
                  <a:srgbClr val="161616"/>
                </a:solidFill>
                <a:effectLst/>
                <a:latin typeface="Segoe UI" panose="020B0502040204020203" pitchFamily="34" charset="0"/>
              </a:rPr>
              <a:t>In addition, dynamic profile-guided optimization (PGO) has been improved and is now enabled by default. You no longer need to use a </a:t>
            </a:r>
            <a:r>
              <a:rPr lang="en-US" b="0" i="0" u="none" strike="noStrike" dirty="0">
                <a:solidFill>
                  <a:srgbClr val="161616"/>
                </a:solidFill>
                <a:effectLst/>
                <a:latin typeface="Segoe UI" panose="020B0502040204020203" pitchFamily="34" charset="0"/>
                <a:hlinkClick r:id="rId3"/>
              </a:rPr>
              <a:t>runtime configuration option</a:t>
            </a:r>
            <a:r>
              <a:rPr lang="en-US" b="0" i="0" dirty="0">
                <a:solidFill>
                  <a:srgbClr val="161616"/>
                </a:solidFill>
                <a:effectLst/>
                <a:latin typeface="Segoe UI" panose="020B0502040204020203" pitchFamily="34" charset="0"/>
              </a:rPr>
              <a:t> to enable it. Dynamic PGO works hand-in-hand with tiered compilation to further optimize code based on additional instrumentation that's put in place during tier 0.</a:t>
            </a:r>
          </a:p>
          <a:p>
            <a:pPr algn="l"/>
            <a:r>
              <a:rPr lang="en-US" b="0" i="0" dirty="0">
                <a:solidFill>
                  <a:srgbClr val="161616"/>
                </a:solidFill>
                <a:effectLst/>
                <a:latin typeface="Segoe UI" panose="020B0502040204020203" pitchFamily="34" charset="0"/>
              </a:rPr>
              <a:t>On average, dynamic PGO increases performance by about 15%. In a benchmark suite of ~4600 tests, 23% saw performance improvements of 20% or more.</a:t>
            </a:r>
          </a:p>
          <a:p>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42</a:t>
            </a:fld>
            <a:endParaRPr lang="en-US"/>
          </a:p>
        </p:txBody>
      </p:sp>
    </p:spTree>
    <p:extLst>
      <p:ext uri="{BB962C8B-B14F-4D97-AF65-F5344CB8AC3E}">
        <p14:creationId xmlns:p14="http://schemas.microsoft.com/office/powerpoint/2010/main" val="3124922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CLI-based project evaluation</a:t>
            </a:r>
            <a:endParaRPr lang="en-US" u="none" dirty="0"/>
          </a:p>
          <a:p>
            <a:r>
              <a:rPr lang="en-US" u="none" dirty="0" err="1"/>
              <a:t>MSBuild</a:t>
            </a:r>
            <a:r>
              <a:rPr lang="en-US" u="none" dirty="0"/>
              <a:t> includes a new feature that makes it easier to incorporate data from </a:t>
            </a:r>
            <a:r>
              <a:rPr lang="en-US" u="none" dirty="0" err="1"/>
              <a:t>MSBuild</a:t>
            </a:r>
            <a:r>
              <a:rPr lang="en-US" u="none" dirty="0"/>
              <a:t> into your scripts or tools.</a:t>
            </a:r>
          </a:p>
          <a:p>
            <a:endParaRPr lang="en-US" u="none" dirty="0"/>
          </a:p>
          <a:p>
            <a:r>
              <a:rPr lang="en-US" u="none" dirty="0"/>
              <a:t>--</a:t>
            </a:r>
            <a:r>
              <a:rPr lang="en-US" u="none" dirty="0" err="1"/>
              <a:t>getProperty</a:t>
            </a:r>
            <a:r>
              <a:rPr lang="en-US" u="none" dirty="0"/>
              <a:t>:&lt;PROPERTYNAME&gt; -- Retrieves the </a:t>
            </a:r>
            <a:r>
              <a:rPr lang="en-US" u="none" dirty="0" err="1"/>
              <a:t>MSBuild</a:t>
            </a:r>
            <a:r>
              <a:rPr lang="en-US" u="none" dirty="0"/>
              <a:t> property with the specified name.</a:t>
            </a:r>
          </a:p>
          <a:p>
            <a:r>
              <a:rPr lang="en-US" u="none" dirty="0"/>
              <a:t>--</a:t>
            </a:r>
            <a:r>
              <a:rPr lang="en-US" u="none" dirty="0" err="1"/>
              <a:t>getItem</a:t>
            </a:r>
            <a:r>
              <a:rPr lang="en-US" u="none" dirty="0"/>
              <a:t>:&lt;ITEMTYPE&gt; -- Retrieves </a:t>
            </a:r>
            <a:r>
              <a:rPr lang="en-US" u="none" dirty="0" err="1"/>
              <a:t>MSBuild</a:t>
            </a:r>
            <a:r>
              <a:rPr lang="en-US" u="none" dirty="0"/>
              <a:t> items of the specified type</a:t>
            </a:r>
          </a:p>
          <a:p>
            <a:r>
              <a:rPr lang="en-US" u="none" dirty="0"/>
              <a:t>--</a:t>
            </a:r>
            <a:r>
              <a:rPr lang="en-US" u="none" dirty="0" err="1"/>
              <a:t>getTargetResults</a:t>
            </a:r>
            <a:r>
              <a:rPr lang="en-US" u="none" dirty="0"/>
              <a:t>:&lt;TARGETNAME&gt; -- Retrieves the outputs from running the specified target.</a:t>
            </a:r>
          </a:p>
          <a:p>
            <a:endParaRPr lang="en-US" u="none" dirty="0"/>
          </a:p>
          <a:p>
            <a:r>
              <a:rPr lang="en-US" u="none" dirty="0"/>
              <a:t>Values are written to the standard output.  Multiple or complex values are output as JSON.</a:t>
            </a:r>
          </a:p>
        </p:txBody>
      </p:sp>
      <p:sp>
        <p:nvSpPr>
          <p:cNvPr id="4" name="Slide Number Placeholder 3"/>
          <p:cNvSpPr>
            <a:spLocks noGrp="1"/>
          </p:cNvSpPr>
          <p:nvPr>
            <p:ph type="sldNum" sz="quarter" idx="5"/>
          </p:nvPr>
        </p:nvSpPr>
        <p:spPr/>
        <p:txBody>
          <a:bodyPr/>
          <a:lstStyle/>
          <a:p>
            <a:fld id="{F453B050-F98A-4D10-9FBD-FC48FD26A3FE}" type="slidenum">
              <a:rPr lang="en-US" smtClean="0"/>
              <a:t>43</a:t>
            </a:fld>
            <a:endParaRPr lang="en-US"/>
          </a:p>
        </p:txBody>
      </p:sp>
    </p:spTree>
    <p:extLst>
      <p:ext uri="{BB962C8B-B14F-4D97-AF65-F5344CB8AC3E}">
        <p14:creationId xmlns:p14="http://schemas.microsoft.com/office/powerpoint/2010/main" val="29506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Terminal Build Output</a:t>
            </a:r>
            <a:endParaRPr lang="en-US" u="none" dirty="0"/>
          </a:p>
          <a:p>
            <a:r>
              <a:rPr lang="en-US" dirty="0"/>
              <a:t>dotnet build</a:t>
            </a:r>
            <a:r>
              <a:rPr lang="en-US" b="0" i="0" dirty="0">
                <a:solidFill>
                  <a:srgbClr val="161616"/>
                </a:solidFill>
                <a:effectLst/>
                <a:latin typeface="Segoe UI" panose="020B0502040204020203" pitchFamily="34" charset="0"/>
              </a:rPr>
              <a:t> has a new option to produce more modernized build output. This </a:t>
            </a:r>
            <a:r>
              <a:rPr lang="en-US" b="0" i="1" dirty="0">
                <a:solidFill>
                  <a:srgbClr val="161616"/>
                </a:solidFill>
                <a:effectLst/>
                <a:latin typeface="Segoe UI" panose="020B0502040204020203" pitchFamily="34" charset="0"/>
              </a:rPr>
              <a:t>terminal logger</a:t>
            </a:r>
            <a:r>
              <a:rPr lang="en-US" b="0" i="0" dirty="0">
                <a:solidFill>
                  <a:srgbClr val="161616"/>
                </a:solidFill>
                <a:effectLst/>
                <a:latin typeface="Segoe UI" panose="020B0502040204020203" pitchFamily="34" charset="0"/>
              </a:rPr>
              <a:t> output groups errors with the project they came from, better differentiates the different target frameworks for multi-targeted projects, and provides real-time information about what the build is doing. To opt into the new output, use the </a:t>
            </a:r>
            <a:r>
              <a:rPr lang="en-US" dirty="0"/>
              <a:t>--</a:t>
            </a:r>
            <a:r>
              <a:rPr lang="en-US" dirty="0" err="1"/>
              <a:t>tl</a:t>
            </a:r>
            <a:r>
              <a:rPr lang="en-US" b="0" i="0" dirty="0">
                <a:solidFill>
                  <a:srgbClr val="161616"/>
                </a:solidFill>
                <a:effectLst/>
                <a:latin typeface="Segoe UI" panose="020B0502040204020203" pitchFamily="34" charset="0"/>
              </a:rPr>
              <a:t> option.</a:t>
            </a:r>
            <a:endParaRPr lang="en-US" u="none" dirty="0"/>
          </a:p>
        </p:txBody>
      </p:sp>
      <p:sp>
        <p:nvSpPr>
          <p:cNvPr id="4" name="Slide Number Placeholder 3"/>
          <p:cNvSpPr>
            <a:spLocks noGrp="1"/>
          </p:cNvSpPr>
          <p:nvPr>
            <p:ph type="sldNum" sz="quarter" idx="5"/>
          </p:nvPr>
        </p:nvSpPr>
        <p:spPr/>
        <p:txBody>
          <a:bodyPr/>
          <a:lstStyle/>
          <a:p>
            <a:fld id="{F453B050-F98A-4D10-9FBD-FC48FD26A3FE}" type="slidenum">
              <a:rPr lang="en-US" smtClean="0"/>
              <a:t>44</a:t>
            </a:fld>
            <a:endParaRPr lang="en-US"/>
          </a:p>
        </p:txBody>
      </p:sp>
    </p:spTree>
    <p:extLst>
      <p:ext uri="{BB962C8B-B14F-4D97-AF65-F5344CB8AC3E}">
        <p14:creationId xmlns:p14="http://schemas.microsoft.com/office/powerpoint/2010/main" val="1105180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Simplified output paths</a:t>
            </a:r>
            <a:endParaRPr lang="en-US" b="0" u="none" dirty="0"/>
          </a:p>
          <a:p>
            <a:r>
              <a:rPr lang="en-US" b="0" i="0" dirty="0">
                <a:solidFill>
                  <a:srgbClr val="161616"/>
                </a:solidFill>
                <a:effectLst/>
                <a:latin typeface="Segoe UI" panose="020B0502040204020203" pitchFamily="34" charset="0"/>
              </a:rPr>
              <a:t>.NET 8 introduces an option to simplify the output path and folder structure for build outputs. Previously, .NET apps produced a deep and complex set of output paths for different build artifacts. The new, simplified output path structure gathers all build outputs into a common location, which makes it easier for tooling to anticipate.</a:t>
            </a:r>
            <a:endParaRPr lang="en-US" u="none" dirty="0"/>
          </a:p>
        </p:txBody>
      </p:sp>
      <p:sp>
        <p:nvSpPr>
          <p:cNvPr id="4" name="Slide Number Placeholder 3"/>
          <p:cNvSpPr>
            <a:spLocks noGrp="1"/>
          </p:cNvSpPr>
          <p:nvPr>
            <p:ph type="sldNum" sz="quarter" idx="5"/>
          </p:nvPr>
        </p:nvSpPr>
        <p:spPr/>
        <p:txBody>
          <a:bodyPr/>
          <a:lstStyle/>
          <a:p>
            <a:fld id="{F453B050-F98A-4D10-9FBD-FC48FD26A3FE}" type="slidenum">
              <a:rPr lang="en-US" smtClean="0"/>
              <a:t>45</a:t>
            </a:fld>
            <a:endParaRPr lang="en-US"/>
          </a:p>
        </p:txBody>
      </p:sp>
    </p:spTree>
    <p:extLst>
      <p:ext uri="{BB962C8B-B14F-4D97-AF65-F5344CB8AC3E}">
        <p14:creationId xmlns:p14="http://schemas.microsoft.com/office/powerpoint/2010/main" val="2221012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Dotnet workload clean command</a:t>
            </a:r>
            <a:endParaRPr lang="en-US" u="none" dirty="0"/>
          </a:p>
          <a:p>
            <a:r>
              <a:rPr lang="en-US" u="none" dirty="0"/>
              <a:t>.NET 8 introduces a new command to clean up workload packs that might be left over through several .NET SDK or Visual Studio updates.  If you encounter issues when managing workloads, consider using </a:t>
            </a:r>
            <a:r>
              <a:rPr lang="en-US" b="1" u="none" dirty="0"/>
              <a:t>workload clean</a:t>
            </a:r>
            <a:r>
              <a:rPr lang="en-US" b="0" u="none" dirty="0"/>
              <a:t> to safely restore to a known state before trying again.</a:t>
            </a:r>
            <a:endParaRPr lang="en-US" u="none" dirty="0"/>
          </a:p>
        </p:txBody>
      </p:sp>
      <p:sp>
        <p:nvSpPr>
          <p:cNvPr id="4" name="Slide Number Placeholder 3"/>
          <p:cNvSpPr>
            <a:spLocks noGrp="1"/>
          </p:cNvSpPr>
          <p:nvPr>
            <p:ph type="sldNum" sz="quarter" idx="5"/>
          </p:nvPr>
        </p:nvSpPr>
        <p:spPr/>
        <p:txBody>
          <a:bodyPr/>
          <a:lstStyle/>
          <a:p>
            <a:fld id="{F453B050-F98A-4D10-9FBD-FC48FD26A3FE}" type="slidenum">
              <a:rPr lang="en-US" smtClean="0"/>
              <a:t>46</a:t>
            </a:fld>
            <a:endParaRPr lang="en-US"/>
          </a:p>
        </p:txBody>
      </p:sp>
    </p:spTree>
    <p:extLst>
      <p:ext uri="{BB962C8B-B14F-4D97-AF65-F5344CB8AC3E}">
        <p14:creationId xmlns:p14="http://schemas.microsoft.com/office/powerpoint/2010/main" val="1210290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dotnet publish and dotnet pack assets</a:t>
            </a:r>
            <a:endParaRPr lang="en-US" u="none" dirty="0"/>
          </a:p>
          <a:p>
            <a:r>
              <a:rPr lang="en-US" u="none" dirty="0"/>
              <a:t>Singe the </a:t>
            </a:r>
            <a:r>
              <a:rPr lang="en-US" b="1" u="none" dirty="0"/>
              <a:t>dotnet publish</a:t>
            </a:r>
            <a:r>
              <a:rPr lang="en-US" b="0" u="none" dirty="0"/>
              <a:t> and </a:t>
            </a:r>
            <a:r>
              <a:rPr lang="en-US" b="1" u="none" dirty="0"/>
              <a:t>dotnet pack</a:t>
            </a:r>
            <a:r>
              <a:rPr lang="en-US" b="0" u="none" dirty="0"/>
              <a:t> commands are intended to produce production assets, they now product </a:t>
            </a:r>
            <a:r>
              <a:rPr lang="en-US" b="1" u="none" dirty="0"/>
              <a:t>Release</a:t>
            </a:r>
            <a:r>
              <a:rPr lang="en-US" b="0" u="none" dirty="0"/>
              <a:t> assets by default.</a:t>
            </a:r>
            <a:endParaRPr lang="en-US"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47</a:t>
            </a:fld>
            <a:endParaRPr lang="en-US"/>
          </a:p>
        </p:txBody>
      </p:sp>
    </p:spTree>
    <p:extLst>
      <p:ext uri="{BB962C8B-B14F-4D97-AF65-F5344CB8AC3E}">
        <p14:creationId xmlns:p14="http://schemas.microsoft.com/office/powerpoint/2010/main" val="332050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7.2 introduced </a:t>
            </a:r>
            <a:r>
              <a:rPr lang="en-US" i="1" dirty="0"/>
              <a:t>in</a:t>
            </a:r>
            <a:r>
              <a:rPr lang="en-US" i="0" dirty="0"/>
              <a:t> parameters as a way to pass </a:t>
            </a:r>
            <a:r>
              <a:rPr lang="en-US" i="0" dirty="0" err="1"/>
              <a:t>readonly</a:t>
            </a:r>
            <a:r>
              <a:rPr lang="en-US" i="0" dirty="0"/>
              <a:t> references.  </a:t>
            </a:r>
            <a:r>
              <a:rPr lang="en-US" i="1" dirty="0"/>
              <a:t>in</a:t>
            </a:r>
            <a:r>
              <a:rPr lang="en-US" i="0" dirty="0"/>
              <a:t> parameters allow both </a:t>
            </a:r>
            <a:r>
              <a:rPr lang="en-US" i="0" dirty="0" err="1"/>
              <a:t>lvalues</a:t>
            </a:r>
            <a:r>
              <a:rPr lang="en-US" i="0" dirty="0"/>
              <a:t> and </a:t>
            </a:r>
            <a:r>
              <a:rPr lang="en-US" i="0" dirty="0" err="1"/>
              <a:t>rvalues</a:t>
            </a:r>
            <a:r>
              <a:rPr lang="en-US" i="0" dirty="0"/>
              <a:t> and be used without any annotation at the </a:t>
            </a:r>
            <a:r>
              <a:rPr lang="en-US" i="0" dirty="0" err="1"/>
              <a:t>callsite</a:t>
            </a:r>
            <a:r>
              <a:rPr lang="en-US" i="0" dirty="0"/>
              <a:t>.  However, APIs which capture or return </a:t>
            </a:r>
            <a:r>
              <a:rPr lang="en-US" i="0" dirty="0" err="1"/>
              <a:t>referencs</a:t>
            </a:r>
            <a:r>
              <a:rPr lang="en-US" i="0" dirty="0"/>
              <a:t> from their parameters would like to disallow </a:t>
            </a:r>
            <a:r>
              <a:rPr lang="en-US" i="0" dirty="0" err="1"/>
              <a:t>rvalues</a:t>
            </a:r>
            <a:r>
              <a:rPr lang="en-US" i="0" dirty="0"/>
              <a:t> and also enforce some indication at the </a:t>
            </a:r>
            <a:r>
              <a:rPr lang="en-US" i="0" dirty="0" err="1"/>
              <a:t>callsite</a:t>
            </a:r>
            <a:r>
              <a:rPr lang="en-US" i="0" dirty="0"/>
              <a:t> that a reference is being captured.  </a:t>
            </a:r>
            <a:r>
              <a:rPr lang="en-US" i="1" dirty="0"/>
              <a:t>ref </a:t>
            </a:r>
            <a:r>
              <a:rPr lang="en-US" i="1" dirty="0" err="1"/>
              <a:t>readonly</a:t>
            </a:r>
            <a:r>
              <a:rPr lang="en-US" i="0" dirty="0"/>
              <a:t> parameters are ideal in such cases as they warn if used with </a:t>
            </a:r>
            <a:r>
              <a:rPr lang="en-US" i="0" dirty="0" err="1"/>
              <a:t>rvalues</a:t>
            </a:r>
            <a:r>
              <a:rPr lang="en-US" i="0" dirty="0"/>
              <a:t> or without any </a:t>
            </a:r>
            <a:r>
              <a:rPr lang="en-US" i="0" dirty="0" err="1"/>
              <a:t>annocation</a:t>
            </a:r>
            <a:r>
              <a:rPr lang="en-US" i="0" dirty="0"/>
              <a:t> at the </a:t>
            </a:r>
            <a:r>
              <a:rPr lang="en-US" i="0" dirty="0" err="1"/>
              <a:t>callsite</a:t>
            </a:r>
            <a:r>
              <a:rPr lang="en-US" i="0" dirty="0"/>
              <a:t>.</a:t>
            </a:r>
          </a:p>
          <a:p>
            <a:endParaRPr lang="en-US" i="0" dirty="0"/>
          </a:p>
          <a:p>
            <a:r>
              <a:rPr lang="en-US" i="0" dirty="0"/>
              <a:t>ref </a:t>
            </a:r>
            <a:r>
              <a:rPr lang="en-US" i="0" dirty="0" err="1"/>
              <a:t>readonly</a:t>
            </a:r>
            <a:r>
              <a:rPr lang="en-US" i="0" dirty="0"/>
              <a:t> </a:t>
            </a:r>
            <a:r>
              <a:rPr lang="en-US" i="0" dirty="0" err="1"/>
              <a:t>parametrers</a:t>
            </a:r>
            <a:r>
              <a:rPr lang="en-US" i="0" dirty="0"/>
              <a:t> enables more clarity for APIs that might be using ref parameters or in parameters:</a:t>
            </a:r>
          </a:p>
          <a:p>
            <a:endParaRPr lang="en-US" i="0" dirty="0"/>
          </a:p>
          <a:p>
            <a:pPr marL="171450" indent="-171450">
              <a:buFont typeface="Arial" panose="020B0604020202020204" pitchFamily="34" charset="0"/>
              <a:buChar char="•"/>
            </a:pPr>
            <a:r>
              <a:rPr lang="en-US" i="0" dirty="0"/>
              <a:t>APIs created before in was introduced might use </a:t>
            </a:r>
            <a:r>
              <a:rPr lang="en-US" i="1" dirty="0"/>
              <a:t>ref</a:t>
            </a:r>
            <a:r>
              <a:rPr lang="en-US" i="0" dirty="0"/>
              <a:t> even through the argument is not </a:t>
            </a:r>
            <a:r>
              <a:rPr lang="en-US" i="0" dirty="0" err="1"/>
              <a:t>modifed</a:t>
            </a:r>
            <a:r>
              <a:rPr lang="en-US" i="0" dirty="0"/>
              <a:t>.  Those APIs can be updated with </a:t>
            </a:r>
            <a:r>
              <a:rPr lang="en-US" i="1" dirty="0"/>
              <a:t>ref </a:t>
            </a:r>
            <a:r>
              <a:rPr lang="en-US" i="1" dirty="0" err="1"/>
              <a:t>readonly</a:t>
            </a:r>
            <a:r>
              <a:rPr lang="en-US" i="0" dirty="0"/>
              <a:t>.  It will not be a breaking change for callers, as would be if the </a:t>
            </a:r>
            <a:r>
              <a:rPr lang="en-US" i="1" dirty="0"/>
              <a:t>ref</a:t>
            </a:r>
            <a:r>
              <a:rPr lang="en-US" i="0" dirty="0"/>
              <a:t> parameter was changed to </a:t>
            </a:r>
            <a:r>
              <a:rPr lang="en-US" i="1" dirty="0"/>
              <a:t>in</a:t>
            </a:r>
            <a:r>
              <a:rPr lang="en-US" i="0" dirty="0"/>
              <a:t>.</a:t>
            </a:r>
          </a:p>
          <a:p>
            <a:pPr marL="171450" indent="-171450">
              <a:buFont typeface="Arial" panose="020B0604020202020204" pitchFamily="34" charset="0"/>
              <a:buChar char="•"/>
            </a:pPr>
            <a:r>
              <a:rPr lang="en-US" i="0" dirty="0"/>
              <a:t>APIs that take an </a:t>
            </a:r>
            <a:r>
              <a:rPr lang="en-US" i="1" dirty="0"/>
              <a:t>in</a:t>
            </a:r>
            <a:r>
              <a:rPr lang="en-US" i="0" dirty="0"/>
              <a:t> parameter, but logically require a variable.  A value express does not work.</a:t>
            </a:r>
          </a:p>
          <a:p>
            <a:pPr marL="171450" indent="-171450">
              <a:buFont typeface="Arial" panose="020B0604020202020204" pitchFamily="34" charset="0"/>
              <a:buChar char="•"/>
            </a:pPr>
            <a:r>
              <a:rPr lang="en-US" i="0" dirty="0"/>
              <a:t>APIs that use </a:t>
            </a:r>
            <a:r>
              <a:rPr lang="en-US" i="1" dirty="0"/>
              <a:t>ref</a:t>
            </a:r>
            <a:r>
              <a:rPr lang="en-US" i="0" dirty="0"/>
              <a:t> before they require a variable, but do not mutate that variable.</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10</a:t>
            </a:fld>
            <a:endParaRPr lang="en-US"/>
          </a:p>
        </p:txBody>
      </p:sp>
    </p:spTree>
    <p:extLst>
      <p:ext uri="{BB962C8B-B14F-4D97-AF65-F5344CB8AC3E}">
        <p14:creationId xmlns:p14="http://schemas.microsoft.com/office/powerpoint/2010/main" val="3144565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dotnet restore security auditing</a:t>
            </a:r>
            <a:endParaRPr lang="en-US" u="none" dirty="0"/>
          </a:p>
          <a:p>
            <a:r>
              <a:rPr lang="en-US" u="none" dirty="0"/>
              <a:t>Starting in .NET 8, you can opt into security checks for known vulnerabilities when dependency packages are restored.  This auditing produces a report of security vulnerabilities with the affected package name, the severity of the vulnerability, and a link to the advisory for more details.</a:t>
            </a:r>
            <a:endParaRPr lang="en-US"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48</a:t>
            </a:fld>
            <a:endParaRPr lang="en-US"/>
          </a:p>
        </p:txBody>
      </p:sp>
    </p:spTree>
    <p:extLst>
      <p:ext uri="{BB962C8B-B14F-4D97-AF65-F5344CB8AC3E}">
        <p14:creationId xmlns:p14="http://schemas.microsoft.com/office/powerpoint/2010/main" val="131445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More secure template engine experience</a:t>
            </a:r>
            <a:endParaRPr lang="en-US" u="none" dirty="0"/>
          </a:p>
          <a:p>
            <a:r>
              <a:rPr lang="en-US" u="none" dirty="0"/>
              <a:t>The template engine provides a more secure experience in .NET 8 by integrating some of NuGet’s security-related features: The improvements include:</a:t>
            </a:r>
          </a:p>
          <a:p>
            <a:endParaRPr lang="en-US" u="none" dirty="0"/>
          </a:p>
          <a:p>
            <a:endParaRPr lang="en-US" u="none" dirty="0"/>
          </a:p>
          <a:p>
            <a:pPr marL="171450" indent="-171450">
              <a:buFont typeface="Arial" panose="020B0604020202020204" pitchFamily="34" charset="0"/>
              <a:buChar char="•"/>
            </a:pPr>
            <a:r>
              <a:rPr lang="en-US" u="none" dirty="0"/>
              <a:t>Prevent downloading packages from </a:t>
            </a:r>
            <a:r>
              <a:rPr lang="en-US" b="1" u="none" dirty="0"/>
              <a:t>http://</a:t>
            </a:r>
            <a:r>
              <a:rPr lang="en-US" b="0" u="none" dirty="0"/>
              <a:t> feeds by default</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For </a:t>
            </a:r>
            <a:r>
              <a:rPr lang="en-US" b="1" u="none" dirty="0"/>
              <a:t>dotnet new</a:t>
            </a:r>
            <a:r>
              <a:rPr lang="en-US" b="0" u="none" dirty="0"/>
              <a:t>, </a:t>
            </a:r>
            <a:r>
              <a:rPr lang="en-US" b="1" u="none" dirty="0"/>
              <a:t>dotnet new install</a:t>
            </a:r>
            <a:r>
              <a:rPr lang="en-US" b="0" u="none" dirty="0"/>
              <a:t>, and </a:t>
            </a:r>
            <a:r>
              <a:rPr lang="en-US" b="1" u="none" dirty="0"/>
              <a:t>dotnet new update</a:t>
            </a:r>
            <a:r>
              <a:rPr lang="en-US" b="0" u="none" dirty="0"/>
              <a:t>, check for known vulnerabilities in the template package.</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For </a:t>
            </a:r>
            <a:r>
              <a:rPr lang="en-US" b="1" u="none" dirty="0"/>
              <a:t>dotnet new</a:t>
            </a:r>
            <a:r>
              <a:rPr lang="en-US" b="0" u="none" dirty="0"/>
              <a:t>, provide information about the template package owner.  Ownership is verified by the NuGet portal and can be considered a trustworthy characteristic.</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For </a:t>
            </a:r>
            <a:r>
              <a:rPr lang="en-US" b="1" u="none" dirty="0"/>
              <a:t>dotnet search</a:t>
            </a:r>
            <a:r>
              <a:rPr lang="en-US" b="0" u="none" dirty="0"/>
              <a:t> and </a:t>
            </a:r>
            <a:r>
              <a:rPr lang="en-US" b="1" u="none" dirty="0"/>
              <a:t>dotnet uninstall</a:t>
            </a:r>
            <a:r>
              <a:rPr lang="en-US" b="0" u="none" dirty="0"/>
              <a:t>, indicate whether a template is installed from package that is “trusted”</a:t>
            </a:r>
            <a:endParaRPr lang="en-US"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49</a:t>
            </a:fld>
            <a:endParaRPr lang="en-US"/>
          </a:p>
        </p:txBody>
      </p:sp>
    </p:spTree>
    <p:extLst>
      <p:ext uri="{BB962C8B-B14F-4D97-AF65-F5344CB8AC3E}">
        <p14:creationId xmlns:p14="http://schemas.microsoft.com/office/powerpoint/2010/main" val="1213232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Generated-image defaults</a:t>
            </a:r>
            <a:endParaRPr lang="en-US" u="none" dirty="0"/>
          </a:p>
          <a:p>
            <a:r>
              <a:rPr lang="en-US" u="none" dirty="0"/>
              <a:t>The new non-root capability of the Microsoft .NET containers is no the default, which helps your apps stay secure-by-default.</a:t>
            </a:r>
          </a:p>
          <a:p>
            <a:endParaRPr lang="en-US" u="none" dirty="0"/>
          </a:p>
          <a:p>
            <a:r>
              <a:rPr lang="en-US" u="sng" dirty="0"/>
              <a:t>Debian 12</a:t>
            </a:r>
            <a:endParaRPr lang="en-US" u="none" dirty="0"/>
          </a:p>
          <a:p>
            <a:r>
              <a:rPr lang="en-US" u="none" dirty="0"/>
              <a:t>The container images now use Debian 12.</a:t>
            </a:r>
          </a:p>
          <a:p>
            <a:endParaRPr lang="en-US" u="none" dirty="0"/>
          </a:p>
          <a:p>
            <a:r>
              <a:rPr lang="en-US" u="sng" dirty="0"/>
              <a:t>Non-root user</a:t>
            </a:r>
            <a:endParaRPr lang="en-US" u="none" dirty="0"/>
          </a:p>
          <a:p>
            <a:r>
              <a:rPr lang="en-US" u="none" dirty="0"/>
              <a:t>Images include a non-root user.  This user makes the images non-root capable.</a:t>
            </a:r>
          </a:p>
          <a:p>
            <a:endParaRPr lang="en-US" u="none" dirty="0"/>
          </a:p>
          <a:p>
            <a:r>
              <a:rPr lang="en-US" u="sng" dirty="0"/>
              <a:t>Chiseled Ubuntu images</a:t>
            </a:r>
          </a:p>
          <a:p>
            <a:r>
              <a:rPr lang="en-US" u="none" dirty="0"/>
              <a:t>Chiseled Ubuntu images are available for .NET 8.  Chiseled images have a reduced attack surface because they are ultra-small, have no package manager or shell, and are non-root.  This type of image is for developers who want to benefit of appliance-style computing.</a:t>
            </a:r>
          </a:p>
          <a:p>
            <a:endParaRPr lang="en-US" u="none" dirty="0"/>
          </a:p>
          <a:p>
            <a:r>
              <a:rPr lang="en-US" u="sng" dirty="0"/>
              <a:t>Build multi-platform container images</a:t>
            </a:r>
            <a:endParaRPr lang="en-US" u="none" dirty="0"/>
          </a:p>
          <a:p>
            <a:r>
              <a:rPr lang="en-US" u="none" dirty="0"/>
              <a:t>Docker supports using and building multi-platform images that work across multiple environments.  .NET 8 introduces a new pattern that enables you to ix and match architectures with the .NET images you build.  As example if you using macOS and want to target an x64 cloud service in Azure, you can build the image by using the –platform switch.</a:t>
            </a:r>
          </a:p>
          <a:p>
            <a:endParaRPr lang="en-US" u="none" dirty="0"/>
          </a:p>
          <a:p>
            <a:r>
              <a:rPr lang="en-US" u="sng" dirty="0"/>
              <a:t>ASP.NET composite images</a:t>
            </a:r>
            <a:endParaRPr lang="en-US" u="none" dirty="0"/>
          </a:p>
          <a:p>
            <a:r>
              <a:rPr lang="en-US" u="none" dirty="0"/>
              <a:t>As part of an effort to improve containerization performance, new ASP.NET Docker images are available that have a composite version of the runtime.  This composite is built by compiling multiple MSIL assemblies into a single ready-to-run (R2R) output binary.  Because these assemblies are embedded into a single image, </a:t>
            </a:r>
            <a:r>
              <a:rPr lang="en-US" u="none" dirty="0" err="1"/>
              <a:t>jitting</a:t>
            </a:r>
            <a:r>
              <a:rPr lang="en-US" u="none" dirty="0"/>
              <a:t> takes less time, and the startup performance of apps improves.  The other big advantage of the composite over the regular ASP.NET image is that the composite images have smaller size on disk.</a:t>
            </a:r>
            <a:endParaRPr lang="en-US"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50</a:t>
            </a:fld>
            <a:endParaRPr lang="en-US"/>
          </a:p>
        </p:txBody>
      </p:sp>
    </p:spTree>
    <p:extLst>
      <p:ext uri="{BB962C8B-B14F-4D97-AF65-F5344CB8AC3E}">
        <p14:creationId xmlns:p14="http://schemas.microsoft.com/office/powerpoint/2010/main" val="1732027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Performance and compatibility</a:t>
            </a:r>
            <a:endParaRPr lang="en-US" u="none" dirty="0"/>
          </a:p>
          <a:p>
            <a:r>
              <a:rPr lang="en-US" u="none" dirty="0"/>
              <a:t>.NET 8 has improved performance for pushing containers to remote registries, especially Azure registries.  Speedup comes from publishing layers in one operation and, for registries that do not support atomic uploads, a more reliable chunking mechanism.</a:t>
            </a:r>
          </a:p>
          <a:p>
            <a:endParaRPr lang="en-US" u="none" dirty="0"/>
          </a:p>
          <a:p>
            <a:r>
              <a:rPr lang="en-US" u="none" dirty="0"/>
              <a:t>These improvements also mean that more registries are supported: Harbor, Artifactory, Quay.io, and </a:t>
            </a:r>
            <a:r>
              <a:rPr lang="en-US" u="none" dirty="0" err="1"/>
              <a:t>Podman</a:t>
            </a:r>
            <a:r>
              <a:rPr lang="en-US" u="none" dirty="0"/>
              <a:t>.</a:t>
            </a:r>
          </a:p>
          <a:p>
            <a:endParaRPr lang="en-US" u="none" dirty="0"/>
          </a:p>
          <a:p>
            <a:r>
              <a:rPr lang="en-US" u="sng" dirty="0"/>
              <a:t>Authentication</a:t>
            </a:r>
            <a:endParaRPr lang="en-US" u="none" dirty="0"/>
          </a:p>
          <a:p>
            <a:r>
              <a:rPr lang="en-US" u="none" dirty="0"/>
              <a:t>.NET 8 adds support for OAuth token exchange authentication (Azure Managed Identity) when pushing containers to registries.  This support means that you can now push to registries like Azure Container Registry without any authentication errors.</a:t>
            </a:r>
          </a:p>
          <a:p>
            <a:endParaRPr lang="en-US" u="none" dirty="0"/>
          </a:p>
          <a:p>
            <a:r>
              <a:rPr lang="en-US" u="sng" dirty="0"/>
              <a:t>Publish to tar.gz archive</a:t>
            </a:r>
            <a:endParaRPr lang="en-US" u="none" dirty="0"/>
          </a:p>
          <a:p>
            <a:r>
              <a:rPr lang="en-US" u="none" dirty="0"/>
              <a:t>Starting in .NET 8, you can create a container directly as a tar.gz archive.  This feature is useful if your workflow is not straightforward and requires that you, for example, run a scanning tool over your images before publishing them.  Once the archive is created, you can move it, scan it, or load it into a local Docker toolchain.</a:t>
            </a:r>
            <a:endParaRPr lang="en-US"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51</a:t>
            </a:fld>
            <a:endParaRPr lang="en-US"/>
          </a:p>
        </p:txBody>
      </p:sp>
    </p:spTree>
    <p:extLst>
      <p:ext uri="{BB962C8B-B14F-4D97-AF65-F5344CB8AC3E}">
        <p14:creationId xmlns:p14="http://schemas.microsoft.com/office/powerpoint/2010/main" val="11255440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.NET 8 includes several new code analyzers and fixers to help verify that you're using .NET library APIs correctly and efficiently.</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52</a:t>
            </a:fld>
            <a:endParaRPr lang="en-US"/>
          </a:p>
        </p:txBody>
      </p:sp>
    </p:spTree>
    <p:extLst>
      <p:ext uri="{BB962C8B-B14F-4D97-AF65-F5344CB8AC3E}">
        <p14:creationId xmlns:p14="http://schemas.microsoft.com/office/powerpoint/2010/main" val="3951831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.NET 8 includes several new code analyzers and fixers to help verify that you're using .NET library APIs correctly and efficiently.</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53</a:t>
            </a:fld>
            <a:endParaRPr lang="en-US"/>
          </a:p>
        </p:txBody>
      </p:sp>
    </p:spTree>
    <p:extLst>
      <p:ext uri="{BB962C8B-B14F-4D97-AF65-F5344CB8AC3E}">
        <p14:creationId xmlns:p14="http://schemas.microsoft.com/office/powerpoint/2010/main" val="3073942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.NET 8 includes several new code analyzers and fixers to help verify that you're using .NET library APIs correctly and efficiently.</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54</a:t>
            </a:fld>
            <a:endParaRPr lang="en-US"/>
          </a:p>
        </p:txBody>
      </p:sp>
    </p:spTree>
    <p:extLst>
      <p:ext uri="{BB962C8B-B14F-4D97-AF65-F5344CB8AC3E}">
        <p14:creationId xmlns:p14="http://schemas.microsoft.com/office/powerpoint/2010/main" val="1678117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55</a:t>
            </a:fld>
            <a:endParaRPr lang="en-US"/>
          </a:p>
        </p:txBody>
      </p:sp>
    </p:spTree>
    <p:extLst>
      <p:ext uri="{BB962C8B-B14F-4D97-AF65-F5344CB8AC3E}">
        <p14:creationId xmlns:p14="http://schemas.microsoft.com/office/powerpoint/2010/main" val="1392551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release of .NET 8, </a:t>
            </a:r>
            <a:r>
              <a:rPr lang="en-US" dirty="0" err="1"/>
              <a:t>Blazor</a:t>
            </a:r>
            <a:r>
              <a:rPr lang="en-US" dirty="0"/>
              <a:t> is a full-stack web UI framework for developing apps that ender content at either the component or page level with:</a:t>
            </a:r>
          </a:p>
          <a:p>
            <a:endParaRPr lang="en-US" dirty="0"/>
          </a:p>
          <a:p>
            <a:pPr marL="171450" indent="-171450">
              <a:buFont typeface="Arial" panose="020B0604020202020204" pitchFamily="34" charset="0"/>
              <a:buChar char="•"/>
            </a:pPr>
            <a:r>
              <a:rPr lang="en-US" dirty="0"/>
              <a:t>Static server rending to generate static HTML</a:t>
            </a:r>
          </a:p>
          <a:p>
            <a:pPr marL="171450" indent="-171450">
              <a:buFont typeface="Arial" panose="020B0604020202020204" pitchFamily="34" charset="0"/>
              <a:buChar char="•"/>
            </a:pPr>
            <a:r>
              <a:rPr lang="en-US" dirty="0"/>
              <a:t>Interactive Server rending</a:t>
            </a:r>
          </a:p>
          <a:p>
            <a:pPr marL="171450" indent="-171450">
              <a:buFont typeface="Arial" panose="020B0604020202020204" pitchFamily="34" charset="0"/>
              <a:buChar char="•"/>
            </a:pPr>
            <a:r>
              <a:rPr lang="en-US" dirty="0"/>
              <a:t>Interactive </a:t>
            </a:r>
            <a:r>
              <a:rPr lang="en-US" dirty="0" err="1"/>
              <a:t>WebAssembly</a:t>
            </a:r>
            <a:r>
              <a:rPr lang="en-US" dirty="0"/>
              <a:t> rending</a:t>
            </a:r>
          </a:p>
          <a:p>
            <a:pPr marL="171450" indent="-171450">
              <a:buFont typeface="Arial" panose="020B0604020202020204" pitchFamily="34" charset="0"/>
              <a:buChar char="•"/>
            </a:pPr>
            <a:r>
              <a:rPr lang="en-US" dirty="0"/>
              <a:t>Interactive Auto (automatic) rendering initially uses the server-side ASP.NET Core runtime for content rendering and interactivity after the </a:t>
            </a:r>
            <a:r>
              <a:rPr lang="en-US" dirty="0" err="1"/>
              <a:t>Blazor</a:t>
            </a:r>
            <a:r>
              <a:rPr lang="en-US" dirty="0"/>
              <a:t> bundle is downloaded and the </a:t>
            </a:r>
            <a:r>
              <a:rPr lang="en-US" dirty="0" err="1"/>
              <a:t>WebAssembly</a:t>
            </a:r>
            <a:r>
              <a:rPr lang="en-US" dirty="0"/>
              <a:t> runtime activates.  Interactive Auto rending usually provides the fastest app start up experience.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Interactive render modes also prerender content by default.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Examples throughout the </a:t>
            </a:r>
            <a:r>
              <a:rPr lang="en-US" dirty="0" err="1"/>
              <a:t>Blazor</a:t>
            </a:r>
            <a:r>
              <a:rPr lang="en-US" dirty="0"/>
              <a:t> documentation have been updated for use in </a:t>
            </a:r>
            <a:r>
              <a:rPr lang="en-US" dirty="0" err="1"/>
              <a:t>Blazor</a:t>
            </a:r>
            <a:r>
              <a:rPr lang="en-US" dirty="0"/>
              <a:t> Web Apps.  </a:t>
            </a:r>
            <a:r>
              <a:rPr lang="en-US" dirty="0" err="1"/>
              <a:t>Blazor</a:t>
            </a:r>
            <a:r>
              <a:rPr lang="en-US" dirty="0"/>
              <a:t> Server examples remain in content versioned for .NET 7 or earlier.</a:t>
            </a:r>
          </a:p>
        </p:txBody>
      </p:sp>
      <p:sp>
        <p:nvSpPr>
          <p:cNvPr id="4" name="Slide Number Placeholder 3"/>
          <p:cNvSpPr>
            <a:spLocks noGrp="1"/>
          </p:cNvSpPr>
          <p:nvPr>
            <p:ph type="sldNum" sz="quarter" idx="5"/>
          </p:nvPr>
        </p:nvSpPr>
        <p:spPr/>
        <p:txBody>
          <a:bodyPr/>
          <a:lstStyle/>
          <a:p>
            <a:fld id="{F453B050-F98A-4D10-9FBD-FC48FD26A3FE}" type="slidenum">
              <a:rPr lang="en-US" smtClean="0"/>
              <a:t>56</a:t>
            </a:fld>
            <a:endParaRPr lang="en-US"/>
          </a:p>
        </p:txBody>
      </p:sp>
    </p:spTree>
    <p:extLst>
      <p:ext uri="{BB962C8B-B14F-4D97-AF65-F5344CB8AC3E}">
        <p14:creationId xmlns:p14="http://schemas.microsoft.com/office/powerpoint/2010/main" val="337104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has introduced a new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project template: the </a:t>
            </a:r>
            <a:r>
              <a:rPr lang="en-US" b="0" i="1" dirty="0" err="1">
                <a:solidFill>
                  <a:srgbClr val="161616"/>
                </a:solidFill>
                <a:effectLst/>
                <a:latin typeface="Segoe UI" panose="020B0502040204020203" pitchFamily="34" charset="0"/>
              </a:rPr>
              <a:t>Blazor</a:t>
            </a:r>
            <a:r>
              <a:rPr lang="en-US" b="0" i="1" dirty="0">
                <a:solidFill>
                  <a:srgbClr val="161616"/>
                </a:solidFill>
                <a:effectLst/>
                <a:latin typeface="Segoe UI" panose="020B0502040204020203" pitchFamily="34" charset="0"/>
              </a:rPr>
              <a:t> Web App</a:t>
            </a:r>
            <a:r>
              <a:rPr lang="en-US" b="0" i="0" dirty="0">
                <a:solidFill>
                  <a:srgbClr val="161616"/>
                </a:solidFill>
                <a:effectLst/>
                <a:latin typeface="Segoe UI" panose="020B0502040204020203" pitchFamily="34" charset="0"/>
              </a:rPr>
              <a:t> template. The new template provides a single starting point for using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components to build any style of web UI. The template combines the strengths of the existing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Server and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WebAssembly</a:t>
            </a:r>
            <a:r>
              <a:rPr lang="en-US" b="0" i="0" dirty="0">
                <a:solidFill>
                  <a:srgbClr val="161616"/>
                </a:solidFill>
                <a:effectLst/>
                <a:latin typeface="Segoe UI" panose="020B0502040204020203" pitchFamily="34" charset="0"/>
              </a:rPr>
              <a:t> hosting models with the new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capabilities added in .NET 8: static server rendering, streaming rendering, enhanced navigation and form handling, and the ability to add interactivity using either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Server or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WebAssembly</a:t>
            </a:r>
            <a:r>
              <a:rPr lang="en-US" b="0" i="0" dirty="0">
                <a:solidFill>
                  <a:srgbClr val="161616"/>
                </a:solidFill>
                <a:effectLst/>
                <a:latin typeface="Segoe UI" panose="020B0502040204020203" pitchFamily="34" charset="0"/>
              </a:rPr>
              <a:t> on a per-component basis.</a:t>
            </a:r>
          </a:p>
          <a:p>
            <a:endParaRPr lang="en-US" b="0" i="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57</a:t>
            </a:fld>
            <a:endParaRPr lang="en-US"/>
          </a:p>
        </p:txBody>
      </p:sp>
    </p:spTree>
    <p:extLst>
      <p:ext uri="{BB962C8B-B14F-4D97-AF65-F5344CB8AC3E}">
        <p14:creationId xmlns:p14="http://schemas.microsoft.com/office/powerpoint/2010/main" val="318919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 with C# 12, you can provide </a:t>
            </a:r>
            <a:r>
              <a:rPr lang="en-US" i="1" dirty="0"/>
              <a:t>default values</a:t>
            </a:r>
            <a:r>
              <a:rPr lang="en-US" i="0" dirty="0"/>
              <a:t> for parameters on lambda expressions.</a:t>
            </a:r>
          </a:p>
          <a:p>
            <a:endParaRPr lang="en-US" i="0" dirty="0"/>
          </a:p>
          <a:p>
            <a:r>
              <a:rPr lang="en-US" i="0" dirty="0"/>
              <a:t>The syntax and the restrictions on default parameters values are the same as for methods and local functions.</a:t>
            </a:r>
          </a:p>
          <a:p>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11</a:t>
            </a:fld>
            <a:endParaRPr lang="en-US"/>
          </a:p>
        </p:txBody>
      </p:sp>
    </p:spTree>
    <p:extLst>
      <p:ext uri="{BB962C8B-B14F-4D97-AF65-F5344CB8AC3E}">
        <p14:creationId xmlns:p14="http://schemas.microsoft.com/office/powerpoint/2010/main" val="4004595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The preceding legacy JS initializers aren't invoked by default in a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Web App. For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Web Apps, a new set of JS initializers are used: </a:t>
            </a:r>
            <a:r>
              <a:rPr lang="en-US" dirty="0" err="1"/>
              <a:t>beforeWebStart</a:t>
            </a:r>
            <a:r>
              <a:rPr lang="en-US" b="0" i="0" dirty="0">
                <a:solidFill>
                  <a:srgbClr val="161616"/>
                </a:solidFill>
                <a:effectLst/>
                <a:latin typeface="Segoe UI" panose="020B0502040204020203" pitchFamily="34" charset="0"/>
              </a:rPr>
              <a:t>, </a:t>
            </a:r>
            <a:r>
              <a:rPr lang="en-US" dirty="0" err="1"/>
              <a:t>afterWebStarted</a:t>
            </a:r>
            <a:r>
              <a:rPr lang="en-US" b="0" i="0" dirty="0">
                <a:solidFill>
                  <a:srgbClr val="161616"/>
                </a:solidFill>
                <a:effectLst/>
                <a:latin typeface="Segoe UI" panose="020B0502040204020203" pitchFamily="34" charset="0"/>
              </a:rPr>
              <a:t>, </a:t>
            </a:r>
            <a:r>
              <a:rPr lang="en-US" dirty="0" err="1"/>
              <a:t>beforeServerStart</a:t>
            </a:r>
            <a:r>
              <a:rPr lang="en-US" b="0" i="0" dirty="0">
                <a:solidFill>
                  <a:srgbClr val="161616"/>
                </a:solidFill>
                <a:effectLst/>
                <a:latin typeface="Segoe UI" panose="020B0502040204020203" pitchFamily="34" charset="0"/>
              </a:rPr>
              <a:t>, </a:t>
            </a:r>
            <a:r>
              <a:rPr lang="en-US" dirty="0" err="1"/>
              <a:t>afterServerStarted</a:t>
            </a:r>
            <a:r>
              <a:rPr lang="en-US" b="0" i="0" dirty="0">
                <a:solidFill>
                  <a:srgbClr val="161616"/>
                </a:solidFill>
                <a:effectLst/>
                <a:latin typeface="Segoe UI" panose="020B0502040204020203" pitchFamily="34" charset="0"/>
              </a:rPr>
              <a:t>, </a:t>
            </a:r>
            <a:r>
              <a:rPr lang="en-US" dirty="0" err="1"/>
              <a:t>beforeWebAssemblyStart</a:t>
            </a:r>
            <a:r>
              <a:rPr lang="en-US" b="0" i="0" dirty="0">
                <a:solidFill>
                  <a:srgbClr val="161616"/>
                </a:solidFill>
                <a:effectLst/>
                <a:latin typeface="Segoe UI" panose="020B0502040204020203" pitchFamily="34" charset="0"/>
              </a:rPr>
              <a:t>, and </a:t>
            </a:r>
            <a:r>
              <a:rPr lang="en-US" dirty="0" err="1"/>
              <a:t>afterWebAssemblyStarted</a:t>
            </a:r>
            <a:r>
              <a:rPr lang="en-US" b="0" i="0" dirty="0">
                <a:solidFill>
                  <a:srgbClr val="161616"/>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58</a:t>
            </a:fld>
            <a:endParaRPr lang="en-US"/>
          </a:p>
        </p:txBody>
      </p:sp>
    </p:spTree>
    <p:extLst>
      <p:ext uri="{BB962C8B-B14F-4D97-AF65-F5344CB8AC3E}">
        <p14:creationId xmlns:p14="http://schemas.microsoft.com/office/powerpoint/2010/main" val="3785424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components can now handle submitted form requests, including model binding and validating the request data.  Components can implement forms with separate form handlers using the standard HTML &lt;form&gt; tag or using the existing </a:t>
            </a:r>
            <a:r>
              <a:rPr lang="en-US" b="0" i="0" dirty="0" err="1">
                <a:solidFill>
                  <a:srgbClr val="161616"/>
                </a:solidFill>
                <a:effectLst/>
                <a:latin typeface="Segoe UI" panose="020B0502040204020203" pitchFamily="34" charset="0"/>
              </a:rPr>
              <a:t>EditForm</a:t>
            </a:r>
            <a:r>
              <a:rPr lang="en-US" b="0" i="0" dirty="0">
                <a:solidFill>
                  <a:srgbClr val="161616"/>
                </a:solidFill>
                <a:effectLst/>
                <a:latin typeface="Segoe UI" panose="020B0502040204020203" pitchFamily="34" charset="0"/>
              </a:rPr>
              <a:t> component.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New </a:t>
            </a:r>
            <a:r>
              <a:rPr lang="en-US" b="0" i="0" dirty="0" err="1">
                <a:solidFill>
                  <a:srgbClr val="161616"/>
                </a:solidFill>
                <a:effectLst/>
                <a:latin typeface="Segoe UI" panose="020B0502040204020203" pitchFamily="34" charset="0"/>
              </a:rPr>
              <a:t>antiforegery</a:t>
            </a:r>
            <a:r>
              <a:rPr lang="en-US" b="0" i="0" dirty="0">
                <a:solidFill>
                  <a:srgbClr val="161616"/>
                </a:solidFill>
                <a:effectLst/>
                <a:latin typeface="Segoe UI" panose="020B0502040204020203" pitchFamily="34" charset="0"/>
              </a:rPr>
              <a:t> support is included in .NET 8. A new </a:t>
            </a:r>
            <a:r>
              <a:rPr lang="en-US" b="0" i="0" dirty="0" err="1">
                <a:solidFill>
                  <a:srgbClr val="161616"/>
                </a:solidFill>
                <a:effectLst/>
                <a:latin typeface="Segoe UI" panose="020B0502040204020203" pitchFamily="34" charset="0"/>
              </a:rPr>
              <a:t>AntiforegeryToken</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compoientn</a:t>
            </a:r>
            <a:r>
              <a:rPr lang="en-US" b="0" i="0" dirty="0">
                <a:solidFill>
                  <a:srgbClr val="161616"/>
                </a:solidFill>
                <a:effectLst/>
                <a:latin typeface="Segoe UI" panose="020B0502040204020203" pitchFamily="34" charset="0"/>
              </a:rPr>
              <a:t> renders an </a:t>
            </a:r>
            <a:r>
              <a:rPr lang="en-US" b="0" i="0" dirty="0" err="1">
                <a:solidFill>
                  <a:srgbClr val="161616"/>
                </a:solidFill>
                <a:effectLst/>
                <a:latin typeface="Segoe UI" panose="020B0502040204020203" pitchFamily="34" charset="0"/>
              </a:rPr>
              <a:t>antiforegery</a:t>
            </a:r>
            <a:r>
              <a:rPr lang="en-US" b="0" i="0" dirty="0">
                <a:solidFill>
                  <a:srgbClr val="161616"/>
                </a:solidFill>
                <a:effectLst/>
                <a:latin typeface="Segoe UI" panose="020B0502040204020203" pitchFamily="34" charset="0"/>
              </a:rPr>
              <a:t> token as a hidden field, and the new </a:t>
            </a:r>
            <a:r>
              <a:rPr lang="en-US" b="0" i="0" dirty="0" err="1">
                <a:solidFill>
                  <a:srgbClr val="161616"/>
                </a:solidFill>
                <a:effectLst/>
                <a:latin typeface="Segoe UI" panose="020B0502040204020203" pitchFamily="34" charset="0"/>
              </a:rPr>
              <a:t>RequireAntiforgeryToken</a:t>
            </a:r>
            <a:r>
              <a:rPr lang="en-US" b="0" i="0" dirty="0">
                <a:solidFill>
                  <a:srgbClr val="161616"/>
                </a:solidFill>
                <a:effectLst/>
                <a:latin typeface="Segoe UI" panose="020B0502040204020203" pitchFamily="34" charset="0"/>
              </a:rPr>
              <a:t> attribute enables </a:t>
            </a:r>
            <a:r>
              <a:rPr lang="en-US" b="0" i="0" dirty="0" err="1">
                <a:solidFill>
                  <a:srgbClr val="161616"/>
                </a:solidFill>
                <a:effectLst/>
                <a:latin typeface="Segoe UI" panose="020B0502040204020203" pitchFamily="34" charset="0"/>
              </a:rPr>
              <a:t>antiforegery</a:t>
            </a:r>
            <a:r>
              <a:rPr lang="en-US" b="0" i="0" dirty="0">
                <a:solidFill>
                  <a:srgbClr val="161616"/>
                </a:solidFill>
                <a:effectLst/>
                <a:latin typeface="Segoe UI" panose="020B0502040204020203" pitchFamily="34" charset="0"/>
              </a:rPr>
              <a:t> protection.  If an </a:t>
            </a:r>
            <a:r>
              <a:rPr lang="en-US" b="0" i="0" dirty="0" err="1">
                <a:solidFill>
                  <a:srgbClr val="161616"/>
                </a:solidFill>
                <a:effectLst/>
                <a:latin typeface="Segoe UI" panose="020B0502040204020203" pitchFamily="34" charset="0"/>
              </a:rPr>
              <a:t>antiforegery</a:t>
            </a:r>
            <a:r>
              <a:rPr lang="en-US" b="0" i="0" dirty="0">
                <a:solidFill>
                  <a:srgbClr val="161616"/>
                </a:solidFill>
                <a:effectLst/>
                <a:latin typeface="Segoe UI" panose="020B0502040204020203" pitchFamily="34" charset="0"/>
              </a:rPr>
              <a:t> check fails, a 400 (Bad Request) response is returned without form processing.  The new </a:t>
            </a:r>
            <a:r>
              <a:rPr lang="en-US" b="0" i="0" dirty="0" err="1">
                <a:solidFill>
                  <a:srgbClr val="161616"/>
                </a:solidFill>
                <a:effectLst/>
                <a:latin typeface="Segoe UI" panose="020B0502040204020203" pitchFamily="34" charset="0"/>
              </a:rPr>
              <a:t>antiforgery</a:t>
            </a:r>
            <a:r>
              <a:rPr lang="en-US" b="0" i="0" dirty="0">
                <a:solidFill>
                  <a:srgbClr val="161616"/>
                </a:solidFill>
                <a:effectLst/>
                <a:latin typeface="Segoe UI" panose="020B0502040204020203" pitchFamily="34" charset="0"/>
              </a:rPr>
              <a:t> features are enabled by default for forms based on </a:t>
            </a:r>
            <a:r>
              <a:rPr lang="en-US" b="0" i="0" dirty="0" err="1">
                <a:solidFill>
                  <a:srgbClr val="161616"/>
                </a:solidFill>
                <a:effectLst/>
                <a:latin typeface="Segoe UI" panose="020B0502040204020203" pitchFamily="34" charset="0"/>
              </a:rPr>
              <a:t>EditForm</a:t>
            </a:r>
            <a:r>
              <a:rPr lang="en-US" b="0" i="0" dirty="0">
                <a:solidFill>
                  <a:srgbClr val="161616"/>
                </a:solidFill>
                <a:effectLst/>
                <a:latin typeface="Segoe UI" panose="020B0502040204020203" pitchFamily="34" charset="0"/>
              </a:rPr>
              <a:t> and can be applied manually to standard HTML forms</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59</a:t>
            </a:fld>
            <a:endParaRPr lang="en-US"/>
          </a:p>
        </p:txBody>
      </p:sp>
    </p:spTree>
    <p:extLst>
      <p:ext uri="{BB962C8B-B14F-4D97-AF65-F5344CB8AC3E}">
        <p14:creationId xmlns:p14="http://schemas.microsoft.com/office/powerpoint/2010/main" val="5493360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61616"/>
                </a:solidFill>
                <a:effectLst/>
                <a:latin typeface="Segoe UI" panose="020B0502040204020203" pitchFamily="34" charset="0"/>
              </a:rPr>
              <a:t>Staic</a:t>
            </a:r>
            <a:r>
              <a:rPr lang="en-US" b="0" i="0" dirty="0">
                <a:solidFill>
                  <a:srgbClr val="161616"/>
                </a:solidFill>
                <a:effectLst/>
                <a:latin typeface="Segoe UI" panose="020B0502040204020203" pitchFamily="34" charset="0"/>
              </a:rPr>
              <a:t> server rending typically performs a full page refresh whenever the user navigates to a new page or submits a form.  In .NET 8,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can enhance page navigation and form handling by intercepting the request and performing a fetch request instead.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than handles the rendered response content by patching it into the browser DOM.</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Enhanced navigation and form handling avoids the need for a full page refresh and preserves more of the page state, so pages load faster and more smoothly.</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Enhanced navigation </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60</a:t>
            </a:fld>
            <a:endParaRPr lang="en-US"/>
          </a:p>
        </p:txBody>
      </p:sp>
    </p:spTree>
    <p:extLst>
      <p:ext uri="{BB962C8B-B14F-4D97-AF65-F5344CB8AC3E}">
        <p14:creationId xmlns:p14="http://schemas.microsoft.com/office/powerpoint/2010/main" val="3514056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You can now stream content updates on the response stream when using static server rending with </a:t>
            </a:r>
            <a:r>
              <a:rPr lang="en-US" b="0"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Streaming rendering can improve the user experience for pages that perform long-running asynchronous tasks in order to fully render by rending content as soon as it is available.</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61</a:t>
            </a:fld>
            <a:endParaRPr lang="en-US"/>
          </a:p>
        </p:txBody>
      </p:sp>
    </p:spTree>
    <p:extLst>
      <p:ext uri="{BB962C8B-B14F-4D97-AF65-F5344CB8AC3E}">
        <p14:creationId xmlns:p14="http://schemas.microsoft.com/office/powerpoint/2010/main" val="322940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now render Razor components outside the context of an HTTP request.  You can render Razor components as HTML directly to a string or stream independently of the ASP.NET Core hosting environment.  This is convenient for scenarios where you want to generate HTML fragments, such as for generating email or static site content.</a:t>
            </a:r>
          </a:p>
        </p:txBody>
      </p:sp>
      <p:sp>
        <p:nvSpPr>
          <p:cNvPr id="4" name="Slide Number Placeholder 3"/>
          <p:cNvSpPr>
            <a:spLocks noGrp="1"/>
          </p:cNvSpPr>
          <p:nvPr>
            <p:ph type="sldNum" sz="quarter" idx="5"/>
          </p:nvPr>
        </p:nvSpPr>
        <p:spPr/>
        <p:txBody>
          <a:bodyPr/>
          <a:lstStyle/>
          <a:p>
            <a:fld id="{F453B050-F98A-4D10-9FBD-FC48FD26A3FE}" type="slidenum">
              <a:rPr lang="en-US" smtClean="0"/>
              <a:t>62</a:t>
            </a:fld>
            <a:endParaRPr lang="en-US"/>
          </a:p>
        </p:txBody>
      </p:sp>
    </p:spTree>
    <p:extLst>
      <p:ext uri="{BB962C8B-B14F-4D97-AF65-F5344CB8AC3E}">
        <p14:creationId xmlns:p14="http://schemas.microsoft.com/office/powerpoint/2010/main" val="851499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Blazor</a:t>
            </a:r>
            <a:r>
              <a:rPr lang="en-US" dirty="0"/>
              <a:t> </a:t>
            </a:r>
            <a:r>
              <a:rPr lang="en-US" dirty="0" err="1"/>
              <a:t>QuickGrid</a:t>
            </a:r>
            <a:r>
              <a:rPr lang="en-US" dirty="0"/>
              <a:t> component is no longer experimental and is now part of the </a:t>
            </a:r>
            <a:r>
              <a:rPr lang="en-US" dirty="0" err="1"/>
              <a:t>Blazor</a:t>
            </a:r>
            <a:r>
              <a:rPr lang="en-US" dirty="0"/>
              <a:t> framework in .NET 8.</a:t>
            </a:r>
          </a:p>
          <a:p>
            <a:endParaRPr lang="en-US" dirty="0"/>
          </a:p>
          <a:p>
            <a:r>
              <a:rPr lang="en-US" dirty="0" err="1"/>
              <a:t>QuickGrid</a:t>
            </a:r>
            <a:r>
              <a:rPr lang="en-US" dirty="0"/>
              <a:t> is a high performance grid component for displaying data in tabular form.  </a:t>
            </a:r>
            <a:r>
              <a:rPr lang="en-US" dirty="0" err="1"/>
              <a:t>QuickGrid</a:t>
            </a:r>
            <a:r>
              <a:rPr lang="en-US" dirty="0"/>
              <a:t> is built to be a simple and convenient way to display your data, while still providing powerful features, such as sorting, filtering, paging, and virtualization.</a:t>
            </a:r>
          </a:p>
        </p:txBody>
      </p:sp>
      <p:sp>
        <p:nvSpPr>
          <p:cNvPr id="4" name="Slide Number Placeholder 3"/>
          <p:cNvSpPr>
            <a:spLocks noGrp="1"/>
          </p:cNvSpPr>
          <p:nvPr>
            <p:ph type="sldNum" sz="quarter" idx="5"/>
          </p:nvPr>
        </p:nvSpPr>
        <p:spPr/>
        <p:txBody>
          <a:bodyPr/>
          <a:lstStyle/>
          <a:p>
            <a:fld id="{F453B050-F98A-4D10-9FBD-FC48FD26A3FE}" type="slidenum">
              <a:rPr lang="en-US" smtClean="0"/>
              <a:t>63</a:t>
            </a:fld>
            <a:endParaRPr lang="en-US"/>
          </a:p>
        </p:txBody>
      </p:sp>
    </p:spTree>
    <p:extLst>
      <p:ext uri="{BB962C8B-B14F-4D97-AF65-F5344CB8AC3E}">
        <p14:creationId xmlns:p14="http://schemas.microsoft.com/office/powerpoint/2010/main" val="244357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debugging .NET on </a:t>
            </a:r>
            <a:r>
              <a:rPr lang="en-US" dirty="0" err="1"/>
              <a:t>WebAssembly</a:t>
            </a:r>
            <a:r>
              <a:rPr lang="en-US" dirty="0"/>
              <a:t>, the debugger now downloads symbol data from symbol locations that are configured in Visual Studio preferences.  This improves the debugging experience for apps that use NuGet packages.</a:t>
            </a:r>
          </a:p>
          <a:p>
            <a:endParaRPr lang="en-US" dirty="0"/>
          </a:p>
          <a:p>
            <a:r>
              <a:rPr lang="en-US" dirty="0"/>
              <a:t>You can now debug </a:t>
            </a:r>
            <a:r>
              <a:rPr lang="en-US" dirty="0" err="1"/>
              <a:t>Blazor</a:t>
            </a:r>
            <a:r>
              <a:rPr lang="en-US" dirty="0"/>
              <a:t> </a:t>
            </a:r>
            <a:r>
              <a:rPr lang="en-US" dirty="0" err="1"/>
              <a:t>WebAssembly</a:t>
            </a:r>
            <a:r>
              <a:rPr lang="en-US" dirty="0"/>
              <a:t> apps using </a:t>
            </a:r>
            <a:r>
              <a:rPr lang="en-US" dirty="0" err="1"/>
              <a:t>FireFox</a:t>
            </a:r>
            <a:r>
              <a:rPr lang="en-US" dirty="0"/>
              <a:t> via the .NET </a:t>
            </a:r>
            <a:r>
              <a:rPr lang="en-US" dirty="0" err="1"/>
              <a:t>WebAssembly</a:t>
            </a:r>
            <a:r>
              <a:rPr lang="en-US" dirty="0"/>
              <a:t> debugging proxy.  Debugging </a:t>
            </a:r>
            <a:r>
              <a:rPr lang="en-US" dirty="0" err="1"/>
              <a:t>FireFox</a:t>
            </a:r>
            <a:r>
              <a:rPr lang="en-US" dirty="0"/>
              <a:t> from Visual Studio is not supported at this time.</a:t>
            </a:r>
          </a:p>
        </p:txBody>
      </p:sp>
      <p:sp>
        <p:nvSpPr>
          <p:cNvPr id="4" name="Slide Number Placeholder 3"/>
          <p:cNvSpPr>
            <a:spLocks noGrp="1"/>
          </p:cNvSpPr>
          <p:nvPr>
            <p:ph type="sldNum" sz="quarter" idx="5"/>
          </p:nvPr>
        </p:nvSpPr>
        <p:spPr/>
        <p:txBody>
          <a:bodyPr/>
          <a:lstStyle/>
          <a:p>
            <a:fld id="{F453B050-F98A-4D10-9FBD-FC48FD26A3FE}" type="slidenum">
              <a:rPr lang="en-US" smtClean="0"/>
              <a:t>64</a:t>
            </a:fld>
            <a:endParaRPr lang="en-US"/>
          </a:p>
        </p:txBody>
      </p:sp>
    </p:spTree>
    <p:extLst>
      <p:ext uri="{BB962C8B-B14F-4D97-AF65-F5344CB8AC3E}">
        <p14:creationId xmlns:p14="http://schemas.microsoft.com/office/powerpoint/2010/main" val="29720392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supports generating a full </a:t>
            </a:r>
            <a:r>
              <a:rPr lang="en-US" dirty="0" err="1"/>
              <a:t>Blazor</a:t>
            </a:r>
            <a:r>
              <a:rPr lang="en-US" dirty="0"/>
              <a:t>-based Identity UI when you chose the authentication option for </a:t>
            </a:r>
            <a:r>
              <a:rPr lang="en-US" i="1" dirty="0"/>
              <a:t>Individual Accounts</a:t>
            </a:r>
            <a:r>
              <a:rPr lang="en-US" i="0" dirty="0"/>
              <a:t>. You can either </a:t>
            </a:r>
            <a:r>
              <a:rPr lang="en-US" i="0" dirty="0" err="1"/>
              <a:t>selct</a:t>
            </a:r>
            <a:r>
              <a:rPr lang="en-US" i="0" dirty="0"/>
              <a:t> the option for Individual Accounts in the new project dialog for </a:t>
            </a:r>
            <a:r>
              <a:rPr lang="en-US" i="0" dirty="0" err="1"/>
              <a:t>Blazor</a:t>
            </a:r>
            <a:r>
              <a:rPr lang="en-US" i="0" dirty="0"/>
              <a:t> Web Apps from Visual Studio or pass the –au | --auth option set to Individual from the command line when you create a new project.</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65</a:t>
            </a:fld>
            <a:endParaRPr lang="en-US"/>
          </a:p>
        </p:txBody>
      </p:sp>
    </p:spTree>
    <p:extLst>
      <p:ext uri="{BB962C8B-B14F-4D97-AF65-F5344CB8AC3E}">
        <p14:creationId xmlns:p14="http://schemas.microsoft.com/office/powerpoint/2010/main" val="3130694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61616"/>
                </a:solidFill>
                <a:effectLst/>
                <a:latin typeface="Segoe UI" panose="020B0502040204020203" pitchFamily="34" charset="0"/>
              </a:rPr>
              <a:t>SignalR</a:t>
            </a:r>
            <a:r>
              <a:rPr lang="en-US" b="0" i="0" dirty="0">
                <a:solidFill>
                  <a:srgbClr val="161616"/>
                </a:solidFill>
                <a:effectLst/>
                <a:latin typeface="Segoe UI" panose="020B0502040204020203" pitchFamily="34" charset="0"/>
              </a:rPr>
              <a:t> stateful reconnect reduces the perceived downtime of clients that have a temporary disconnect in their network connection, such as when switching network connections or a short temporary loss in access.</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66</a:t>
            </a:fld>
            <a:endParaRPr lang="en-US"/>
          </a:p>
        </p:txBody>
      </p:sp>
    </p:spTree>
    <p:extLst>
      <p:ext uri="{BB962C8B-B14F-4D97-AF65-F5344CB8AC3E}">
        <p14:creationId xmlns:p14="http://schemas.microsoft.com/office/powerpoint/2010/main" val="1152276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in ASP.NET Core 8, applications can decide whether or not to use nondefault Windows settings for the </a:t>
            </a:r>
            <a:r>
              <a:rPr lang="en-US" dirty="0" err="1"/>
              <a:t>DateTimeFormat</a:t>
            </a:r>
            <a:r>
              <a:rPr lang="en-US" dirty="0"/>
              <a:t> and </a:t>
            </a:r>
            <a:r>
              <a:rPr lang="en-US" dirty="0" err="1"/>
              <a:t>NumberFormat</a:t>
            </a:r>
            <a:r>
              <a:rPr lang="en-US" dirty="0"/>
              <a:t> properties.</a:t>
            </a:r>
          </a:p>
        </p:txBody>
      </p:sp>
      <p:sp>
        <p:nvSpPr>
          <p:cNvPr id="4" name="Slide Number Placeholder 3"/>
          <p:cNvSpPr>
            <a:spLocks noGrp="1"/>
          </p:cNvSpPr>
          <p:nvPr>
            <p:ph type="sldNum" sz="quarter" idx="5"/>
          </p:nvPr>
        </p:nvSpPr>
        <p:spPr/>
        <p:txBody>
          <a:bodyPr/>
          <a:lstStyle/>
          <a:p>
            <a:fld id="{F453B050-F98A-4D10-9FBD-FC48FD26A3FE}" type="slidenum">
              <a:rPr lang="en-US" smtClean="0"/>
              <a:t>67</a:t>
            </a:fld>
            <a:endParaRPr lang="en-US"/>
          </a:p>
        </p:txBody>
      </p:sp>
    </p:spTree>
    <p:extLst>
      <p:ext uri="{BB962C8B-B14F-4D97-AF65-F5344CB8AC3E}">
        <p14:creationId xmlns:p14="http://schemas.microsoft.com/office/powerpoint/2010/main" val="59224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
            </a:r>
            <a:r>
              <a:rPr lang="en-US" i="1" dirty="0"/>
              <a:t>using</a:t>
            </a:r>
            <a:r>
              <a:rPr lang="en-US" i="0" dirty="0"/>
              <a:t> directive to alias any type, not just named types.  That means you can create semantic aliases for tuple types, array types, pointer types, or other unsafe types.</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12</a:t>
            </a:fld>
            <a:endParaRPr lang="en-US"/>
          </a:p>
        </p:txBody>
      </p:sp>
    </p:spTree>
    <p:extLst>
      <p:ext uri="{BB962C8B-B14F-4D97-AF65-F5344CB8AC3E}">
        <p14:creationId xmlns:p14="http://schemas.microsoft.com/office/powerpoint/2010/main" val="5951030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Explicit binding to form values using the </a:t>
            </a:r>
            <a:r>
              <a:rPr lang="en-US" dirty="0" err="1"/>
              <a:t>FromForm</a:t>
            </a:r>
            <a:r>
              <a:rPr lang="en-US" dirty="0"/>
              <a:t> attribute is now supported.  Parameters bound to the </a:t>
            </a:r>
            <a:r>
              <a:rPr lang="en-US" dirty="0" err="1"/>
              <a:t>the</a:t>
            </a:r>
            <a:r>
              <a:rPr lang="en-US" dirty="0"/>
              <a:t> request with </a:t>
            </a:r>
            <a:r>
              <a:rPr lang="en-US" dirty="0" err="1"/>
              <a:t>FormForm</a:t>
            </a:r>
            <a:r>
              <a:rPr lang="en-US" dirty="0"/>
              <a:t> include an anti-forgery token is validated when the request is processed.</a:t>
            </a:r>
          </a:p>
        </p:txBody>
      </p:sp>
      <p:sp>
        <p:nvSpPr>
          <p:cNvPr id="4" name="Slide Number Placeholder 3"/>
          <p:cNvSpPr>
            <a:spLocks noGrp="1"/>
          </p:cNvSpPr>
          <p:nvPr>
            <p:ph type="sldNum" sz="quarter" idx="5"/>
          </p:nvPr>
        </p:nvSpPr>
        <p:spPr/>
        <p:txBody>
          <a:bodyPr/>
          <a:lstStyle/>
          <a:p>
            <a:fld id="{F453B050-F98A-4D10-9FBD-FC48FD26A3FE}" type="slidenum">
              <a:rPr lang="en-US" smtClean="0"/>
              <a:t>68</a:t>
            </a:fld>
            <a:endParaRPr lang="en-US"/>
          </a:p>
        </p:txBody>
      </p:sp>
    </p:spTree>
    <p:extLst>
      <p:ext uri="{BB962C8B-B14F-4D97-AF65-F5344CB8AC3E}">
        <p14:creationId xmlns:p14="http://schemas.microsoft.com/office/powerpoint/2010/main" val="13189202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release adds a middleware for validating </a:t>
            </a:r>
            <a:r>
              <a:rPr lang="en-US" dirty="0" err="1"/>
              <a:t>antiforgery</a:t>
            </a:r>
            <a:r>
              <a:rPr lang="en-US" dirty="0"/>
              <a:t> tokens, which are used to mitigate cross-site request forgery attacks.</a:t>
            </a:r>
          </a:p>
          <a:p>
            <a:endParaRPr lang="en-US" dirty="0"/>
          </a:p>
          <a:p>
            <a:r>
              <a:rPr lang="en-US" dirty="0"/>
              <a:t>Call </a:t>
            </a:r>
            <a:r>
              <a:rPr lang="en-US" dirty="0" err="1"/>
              <a:t>AddAntiforgery</a:t>
            </a:r>
            <a:r>
              <a:rPr lang="en-US" dirty="0"/>
              <a:t> to register </a:t>
            </a:r>
            <a:r>
              <a:rPr lang="en-US" dirty="0" err="1"/>
              <a:t>antiforegery</a:t>
            </a:r>
            <a:r>
              <a:rPr lang="en-US" dirty="0"/>
              <a:t> services in DI.  </a:t>
            </a:r>
            <a:r>
              <a:rPr lang="en-US" dirty="0" err="1"/>
              <a:t>WebApplication</a:t>
            </a:r>
            <a:r>
              <a:rPr lang="en-US" dirty="0"/>
              <a:t> Builder automatically adds the middleware when the </a:t>
            </a:r>
            <a:r>
              <a:rPr lang="en-US" dirty="0" err="1"/>
              <a:t>antiforgery</a:t>
            </a:r>
            <a:r>
              <a:rPr lang="en-US" dirty="0"/>
              <a:t> services have been registered in the DI container.  </a:t>
            </a:r>
            <a:r>
              <a:rPr lang="en-US" dirty="0" err="1"/>
              <a:t>Antiforegery</a:t>
            </a:r>
            <a:r>
              <a:rPr lang="en-US" dirty="0"/>
              <a:t> tokens are used to mitigate cross-site forgery attacks.</a:t>
            </a:r>
          </a:p>
          <a:p>
            <a:endParaRPr lang="en-US" dirty="0"/>
          </a:p>
          <a:p>
            <a:r>
              <a:rPr lang="en-US" dirty="0"/>
              <a:t>The </a:t>
            </a:r>
            <a:r>
              <a:rPr lang="en-US" dirty="0" err="1"/>
              <a:t>antiforgery</a:t>
            </a:r>
            <a:r>
              <a:rPr lang="en-US" dirty="0"/>
              <a:t> middleware:</a:t>
            </a:r>
          </a:p>
          <a:p>
            <a:endParaRPr lang="en-US" dirty="0"/>
          </a:p>
          <a:p>
            <a:pPr marL="171450" indent="-171450">
              <a:buFont typeface="Arial" panose="020B0604020202020204" pitchFamily="34" charset="0"/>
              <a:buChar char="•"/>
            </a:pPr>
            <a:r>
              <a:rPr lang="en-US" dirty="0"/>
              <a:t>Does </a:t>
            </a:r>
            <a:r>
              <a:rPr lang="en-US" b="1" i="1" dirty="0"/>
              <a:t>not</a:t>
            </a:r>
            <a:r>
              <a:rPr lang="en-US" b="0" i="0" dirty="0"/>
              <a:t> short-circuit the execution of the rest of the request pipeline.</a:t>
            </a:r>
          </a:p>
          <a:p>
            <a:pPr marL="171450" indent="-171450">
              <a:buFont typeface="Arial" panose="020B0604020202020204" pitchFamily="34" charset="0"/>
              <a:buChar char="•"/>
            </a:pPr>
            <a:r>
              <a:rPr lang="en-US" b="0" i="0" dirty="0"/>
              <a:t>Sets the </a:t>
            </a:r>
            <a:r>
              <a:rPr lang="en-US" b="0" i="0" dirty="0" err="1"/>
              <a:t>IAntiforgeryValidationFeature</a:t>
            </a:r>
            <a:r>
              <a:rPr lang="en-US" b="0" i="0" dirty="0"/>
              <a:t> in the </a:t>
            </a:r>
            <a:r>
              <a:rPr lang="en-US" b="0" i="0" dirty="0" err="1"/>
              <a:t>HttpContext.Features</a:t>
            </a:r>
            <a:r>
              <a:rPr lang="en-US" b="0" i="0" dirty="0"/>
              <a:t> of the current request.</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The </a:t>
            </a:r>
            <a:r>
              <a:rPr lang="en-US" b="0" i="0" dirty="0" err="1"/>
              <a:t>antiforgery</a:t>
            </a:r>
            <a:r>
              <a:rPr lang="en-US" b="0" i="0" dirty="0"/>
              <a:t> token is only validated if:</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The endpoint contains metadata implementing </a:t>
            </a:r>
            <a:r>
              <a:rPr lang="en-US" b="0" i="0" dirty="0" err="1"/>
              <a:t>IAntiforegeryMtadata</a:t>
            </a:r>
            <a:r>
              <a:rPr lang="en-US" b="0" i="0" dirty="0"/>
              <a:t> where </a:t>
            </a:r>
            <a:r>
              <a:rPr lang="en-US" b="0" i="0" dirty="0" err="1"/>
              <a:t>RequiresValidation</a:t>
            </a:r>
            <a:r>
              <a:rPr lang="en-US" b="0" i="0" dirty="0"/>
              <a:t>=true</a:t>
            </a:r>
          </a:p>
          <a:p>
            <a:pPr marL="171450" indent="-171450">
              <a:buFont typeface="Arial" panose="020B0604020202020204" pitchFamily="34" charset="0"/>
              <a:buChar char="•"/>
            </a:pPr>
            <a:r>
              <a:rPr lang="en-US" b="0" i="0" dirty="0"/>
              <a:t>The HTTP method associated with the endpoint is a relevant HTTP method.  The relevant methods are all HTTP methods except TRACE, OPTIONS, HEAD, and GET.</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69</a:t>
            </a:fld>
            <a:endParaRPr lang="en-US"/>
          </a:p>
        </p:txBody>
      </p:sp>
    </p:spTree>
    <p:extLst>
      <p:ext uri="{BB962C8B-B14F-4D97-AF65-F5344CB8AC3E}">
        <p14:creationId xmlns:p14="http://schemas.microsoft.com/office/powerpoint/2010/main" val="1607167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for .NET native ahead-of-time (AOT) has been added. Apps that are published using AOT can have substantially better performance: smaller app size, less memory usage, and faster startup time. Native AOT is currently supported by </a:t>
            </a:r>
            <a:r>
              <a:rPr lang="en-US" dirty="0" err="1"/>
              <a:t>gRPC</a:t>
            </a:r>
            <a:r>
              <a:rPr lang="en-US" dirty="0"/>
              <a:t>, minimal API, and worker service apps.</a:t>
            </a:r>
          </a:p>
          <a:p>
            <a:endParaRPr lang="en-US" dirty="0"/>
          </a:p>
          <a:p>
            <a:r>
              <a:rPr lang="en-US" u="sng" dirty="0"/>
              <a:t>New project template</a:t>
            </a:r>
            <a:endParaRPr lang="en-US" u="none" dirty="0"/>
          </a:p>
          <a:p>
            <a:r>
              <a:rPr lang="en-US" u="none" dirty="0"/>
              <a:t>The new </a:t>
            </a:r>
            <a:r>
              <a:rPr lang="en-US" b="1" u="none" dirty="0"/>
              <a:t>ASP.NET Core Web API (native AOT)</a:t>
            </a:r>
            <a:r>
              <a:rPr lang="en-US" b="0" u="none" dirty="0"/>
              <a:t> project template (short name </a:t>
            </a:r>
            <a:r>
              <a:rPr lang="en-US" b="0" u="none" dirty="0" err="1"/>
              <a:t>webapiaot</a:t>
            </a:r>
            <a:r>
              <a:rPr lang="en-US" b="0" u="none" dirty="0"/>
              <a:t>) creates a project with AOT publish enabled.</a:t>
            </a:r>
          </a:p>
          <a:p>
            <a:endParaRPr lang="en-US" b="0" u="none" dirty="0"/>
          </a:p>
          <a:p>
            <a:r>
              <a:rPr lang="en-US" b="0" u="sng" dirty="0"/>
              <a:t>New </a:t>
            </a:r>
            <a:r>
              <a:rPr lang="en-US" b="0" u="sng" dirty="0" err="1"/>
              <a:t>CreateSlimBuilder</a:t>
            </a:r>
            <a:r>
              <a:rPr lang="en-US" b="0" u="sng" dirty="0"/>
              <a:t> method</a:t>
            </a:r>
            <a:endParaRPr lang="en-US" b="0" u="none" dirty="0"/>
          </a:p>
          <a:p>
            <a:r>
              <a:rPr lang="en-US" b="0" u="none" dirty="0"/>
              <a:t>The </a:t>
            </a:r>
            <a:r>
              <a:rPr lang="en-US" b="0" u="none" dirty="0" err="1"/>
              <a:t>CreateSlimBuilder</a:t>
            </a:r>
            <a:r>
              <a:rPr lang="en-US" b="0" u="none" dirty="0"/>
              <a:t> method used in the Web API (native AOT) template initiates the </a:t>
            </a:r>
            <a:r>
              <a:rPr lang="en-US" b="0" u="none" dirty="0" err="1"/>
              <a:t>WebApplicationBuilder</a:t>
            </a:r>
            <a:r>
              <a:rPr lang="en-US" b="0" u="none" dirty="0"/>
              <a:t> with the minimal ASP.NET Core features necessary to run an app.  The </a:t>
            </a:r>
            <a:r>
              <a:rPr lang="en-US" b="0" u="none" dirty="0" err="1"/>
              <a:t>CreteSlimBuilder</a:t>
            </a:r>
            <a:r>
              <a:rPr lang="en-US" b="0" u="none" dirty="0"/>
              <a:t> method includes the following features that are typically needed for an efficient development experience:</a:t>
            </a:r>
          </a:p>
          <a:p>
            <a:endParaRPr lang="en-US" b="0" u="none" dirty="0"/>
          </a:p>
          <a:p>
            <a:pPr marL="171450" indent="-171450">
              <a:buFont typeface="Arial" panose="020B0604020202020204" pitchFamily="34" charset="0"/>
              <a:buChar char="•"/>
            </a:pPr>
            <a:r>
              <a:rPr lang="en-US" b="0" u="none" dirty="0"/>
              <a:t>JSON file configuration for </a:t>
            </a:r>
            <a:r>
              <a:rPr lang="en-US" b="0" u="none" dirty="0" err="1"/>
              <a:t>appsetting.json</a:t>
            </a:r>
            <a:r>
              <a:rPr lang="en-US" b="0" u="none" dirty="0"/>
              <a:t> and </a:t>
            </a:r>
            <a:r>
              <a:rPr lang="en-US" b="0" u="none" dirty="0" err="1"/>
              <a:t>appsettings</a:t>
            </a:r>
            <a:r>
              <a:rPr lang="en-US" b="0" u="none" dirty="0"/>
              <a:t>.{</a:t>
            </a:r>
            <a:r>
              <a:rPr lang="en-US" b="0" u="none" dirty="0" err="1"/>
              <a:t>EnvironemntName</a:t>
            </a:r>
            <a:r>
              <a:rPr lang="en-US" b="0" u="none" dirty="0"/>
              <a:t>}.</a:t>
            </a:r>
            <a:r>
              <a:rPr lang="en-US" b="0" u="none" dirty="0" err="1"/>
              <a:t>json</a:t>
            </a:r>
            <a:endParaRPr lang="en-US" b="0" u="none" dirty="0"/>
          </a:p>
          <a:p>
            <a:pPr marL="171450" indent="-171450">
              <a:buFont typeface="Arial" panose="020B0604020202020204" pitchFamily="34" charset="0"/>
              <a:buChar char="•"/>
            </a:pPr>
            <a:r>
              <a:rPr lang="en-US" b="0" u="none" dirty="0"/>
              <a:t>User secrets configuration</a:t>
            </a:r>
          </a:p>
          <a:p>
            <a:pPr marL="171450" indent="-171450">
              <a:buFont typeface="Arial" panose="020B0604020202020204" pitchFamily="34" charset="0"/>
              <a:buChar char="•"/>
            </a:pPr>
            <a:r>
              <a:rPr lang="en-US" b="0" u="none" dirty="0"/>
              <a:t>Console logging</a:t>
            </a:r>
          </a:p>
          <a:p>
            <a:pPr marL="171450" indent="-171450">
              <a:buFont typeface="Arial" panose="020B0604020202020204" pitchFamily="34" charset="0"/>
              <a:buChar char="•"/>
            </a:pPr>
            <a:r>
              <a:rPr lang="en-US" b="0" u="none" dirty="0"/>
              <a:t>Logging configuration</a:t>
            </a:r>
            <a:endParaRPr lang="en-US"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70</a:t>
            </a:fld>
            <a:endParaRPr lang="en-US"/>
          </a:p>
        </p:txBody>
      </p:sp>
    </p:spTree>
    <p:extLst>
      <p:ext uri="{BB962C8B-B14F-4D97-AF65-F5344CB8AC3E}">
        <p14:creationId xmlns:p14="http://schemas.microsoft.com/office/powerpoint/2010/main" val="117055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New </a:t>
            </a:r>
            <a:r>
              <a:rPr lang="en-US" u="sng" dirty="0" err="1"/>
              <a:t>CreteEmptyBuilder</a:t>
            </a:r>
            <a:r>
              <a:rPr lang="en-US" u="sng" dirty="0"/>
              <a:t> method</a:t>
            </a:r>
            <a:endParaRPr lang="en-US" u="none" dirty="0"/>
          </a:p>
          <a:p>
            <a:r>
              <a:rPr lang="en-US" u="none" dirty="0"/>
              <a:t>There is another new factor method for building small apps that only contain necessary features.  This </a:t>
            </a:r>
            <a:r>
              <a:rPr lang="en-US" u="none" dirty="0" err="1"/>
              <a:t>WebApplicationBuilder</a:t>
            </a:r>
            <a:r>
              <a:rPr lang="en-US" u="none" dirty="0"/>
              <a:t> is created with no built-in behavior.  The app it builds contains only the services and middleware that are explicitly configured.</a:t>
            </a:r>
          </a:p>
          <a:p>
            <a:endParaRPr lang="en-US" u="none" dirty="0"/>
          </a:p>
          <a:p>
            <a:r>
              <a:rPr lang="en-US" u="none" dirty="0"/>
              <a:t>Publishing this code with native AOT using .NET 8 Preview 7 on a linux-x64 machines rules in a self-contained native execution of about 8.5-Mb.</a:t>
            </a:r>
            <a:endParaRPr lang="en-US"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71</a:t>
            </a:fld>
            <a:endParaRPr lang="en-US"/>
          </a:p>
        </p:txBody>
      </p:sp>
    </p:spTree>
    <p:extLst>
      <p:ext uri="{BB962C8B-B14F-4D97-AF65-F5344CB8AC3E}">
        <p14:creationId xmlns:p14="http://schemas.microsoft.com/office/powerpoint/2010/main" val="12444609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Reduced app size with configurable HTTPS support</a:t>
            </a:r>
            <a:endParaRPr lang="en-US" u="none" dirty="0"/>
          </a:p>
          <a:p>
            <a:r>
              <a:rPr lang="en-US" u="none" dirty="0"/>
              <a:t>Microsoft further reduced native AOT binary size for apps that do not need HTTPS or HTTP/3 support.</a:t>
            </a:r>
          </a:p>
          <a:p>
            <a:endParaRPr lang="en-US" u="none" dirty="0"/>
          </a:p>
          <a:p>
            <a:r>
              <a:rPr lang="en-US" u="none" dirty="0"/>
              <a:t>Not using HTTPS or HTTP/3 is common for apps that run behind a TLS termination proxy (for example, hosted on Azure)</a:t>
            </a:r>
            <a:endParaRPr lang="en-US"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72</a:t>
            </a:fld>
            <a:endParaRPr lang="en-US"/>
          </a:p>
        </p:txBody>
      </p:sp>
    </p:spTree>
    <p:extLst>
      <p:ext uri="{BB962C8B-B14F-4D97-AF65-F5344CB8AC3E}">
        <p14:creationId xmlns:p14="http://schemas.microsoft.com/office/powerpoint/2010/main" val="25616013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Top-level APIs annotated for trim warnings</a:t>
            </a:r>
            <a:endParaRPr lang="en-US" u="none" dirty="0"/>
          </a:p>
          <a:p>
            <a:r>
              <a:rPr lang="en-US" u="none" dirty="0"/>
              <a:t>The main entry points to subsystems that do not work reliably with native AOT are now annotated.  When these methods are called from an application with native AOT enable, a warning is provided.</a:t>
            </a:r>
            <a:endParaRPr lang="en-US" u="sng" dirty="0"/>
          </a:p>
        </p:txBody>
      </p:sp>
      <p:sp>
        <p:nvSpPr>
          <p:cNvPr id="4" name="Slide Number Placeholder 3"/>
          <p:cNvSpPr>
            <a:spLocks noGrp="1"/>
          </p:cNvSpPr>
          <p:nvPr>
            <p:ph type="sldNum" sz="quarter" idx="5"/>
          </p:nvPr>
        </p:nvSpPr>
        <p:spPr/>
        <p:txBody>
          <a:bodyPr/>
          <a:lstStyle/>
          <a:p>
            <a:fld id="{F453B050-F98A-4D10-9FBD-FC48FD26A3FE}" type="slidenum">
              <a:rPr lang="en-US" smtClean="0"/>
              <a:t>73</a:t>
            </a:fld>
            <a:endParaRPr lang="en-US"/>
          </a:p>
        </p:txBody>
      </p:sp>
    </p:spTree>
    <p:extLst>
      <p:ext uri="{BB962C8B-B14F-4D97-AF65-F5344CB8AC3E}">
        <p14:creationId xmlns:p14="http://schemas.microsoft.com/office/powerpoint/2010/main" val="218431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Identtiy</a:t>
            </a:r>
            <a:r>
              <a:rPr lang="en-US" u="sng" dirty="0"/>
              <a:t> API endpoints</a:t>
            </a:r>
          </a:p>
          <a:p>
            <a:r>
              <a:rPr lang="en-US" dirty="0" err="1"/>
              <a:t>MapIdentityApi</a:t>
            </a:r>
            <a:r>
              <a:rPr lang="en-US" dirty="0"/>
              <a:t>&lt;</a:t>
            </a:r>
            <a:r>
              <a:rPr lang="en-US" dirty="0" err="1"/>
              <a:t>TUser</a:t>
            </a:r>
            <a:r>
              <a:rPr lang="en-US" dirty="0"/>
              <a:t>&gt; is a new extension method that adds two API endpoints /register and /login.</a:t>
            </a:r>
          </a:p>
          <a:p>
            <a:endParaRPr lang="en-US" dirty="0"/>
          </a:p>
          <a:p>
            <a:r>
              <a:rPr lang="en-US" dirty="0"/>
              <a:t>The main goal of the </a:t>
            </a:r>
            <a:r>
              <a:rPr lang="en-US" dirty="0" err="1"/>
              <a:t>MapIdentityApi</a:t>
            </a:r>
            <a:r>
              <a:rPr lang="en-US" dirty="0"/>
              <a:t> is to make it easy for developers to use ASP.NET Core Identity for authentication in JavaScript-based single page apps (SPA) or </a:t>
            </a:r>
            <a:r>
              <a:rPr lang="en-US" dirty="0" err="1"/>
              <a:t>Blazor</a:t>
            </a:r>
            <a:r>
              <a:rPr lang="en-US" dirty="0"/>
              <a:t> apps.  Instead of using the default UI provided by ASP.NET Core </a:t>
            </a:r>
            <a:r>
              <a:rPr lang="en-US" dirty="0" err="1"/>
              <a:t>Identtiy</a:t>
            </a:r>
            <a:r>
              <a:rPr lang="en-US" dirty="0"/>
              <a:t>, which is based on Razor Pages, </a:t>
            </a:r>
            <a:r>
              <a:rPr lang="en-US" dirty="0" err="1"/>
              <a:t>MapIdentityApi</a:t>
            </a:r>
            <a:r>
              <a:rPr lang="en-US" dirty="0"/>
              <a:t> adds JSON API endpoints that are more suitable for SPA apps and non-browser apps.</a:t>
            </a:r>
          </a:p>
          <a:p>
            <a:endParaRPr lang="en-US" dirty="0"/>
          </a:p>
          <a:p>
            <a:r>
              <a:rPr lang="en-US" u="sng" dirty="0"/>
              <a:t>Securing Swagger UI endpoints</a:t>
            </a:r>
            <a:endParaRPr lang="en-US" i="1" u="sng" dirty="0"/>
          </a:p>
          <a:p>
            <a:r>
              <a:rPr lang="en-US" i="0" u="none" dirty="0"/>
              <a:t>Swagger UI endpoints can now be secured in production environments by calling </a:t>
            </a:r>
            <a:r>
              <a:rPr lang="en-US" i="0" u="none" dirty="0" err="1"/>
              <a:t>MapSwagger.RequireAuthorization</a:t>
            </a:r>
            <a:r>
              <a:rPr lang="en-US" i="0" u="none" dirty="0"/>
              <a:t>.</a:t>
            </a:r>
          </a:p>
        </p:txBody>
      </p:sp>
      <p:sp>
        <p:nvSpPr>
          <p:cNvPr id="4" name="Slide Number Placeholder 3"/>
          <p:cNvSpPr>
            <a:spLocks noGrp="1"/>
          </p:cNvSpPr>
          <p:nvPr>
            <p:ph type="sldNum" sz="quarter" idx="5"/>
          </p:nvPr>
        </p:nvSpPr>
        <p:spPr/>
        <p:txBody>
          <a:bodyPr/>
          <a:lstStyle/>
          <a:p>
            <a:fld id="{F453B050-F98A-4D10-9FBD-FC48FD26A3FE}" type="slidenum">
              <a:rPr lang="en-US" smtClean="0"/>
              <a:t>74</a:t>
            </a:fld>
            <a:endParaRPr lang="en-US"/>
          </a:p>
        </p:txBody>
      </p:sp>
    </p:spTree>
    <p:extLst>
      <p:ext uri="{BB962C8B-B14F-4D97-AF65-F5344CB8AC3E}">
        <p14:creationId xmlns:p14="http://schemas.microsoft.com/office/powerpoint/2010/main" val="22354618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75</a:t>
            </a:fld>
            <a:endParaRPr lang="en-US"/>
          </a:p>
        </p:txBody>
      </p:sp>
    </p:spTree>
    <p:extLst>
      <p:ext uri="{BB962C8B-B14F-4D97-AF65-F5344CB8AC3E}">
        <p14:creationId xmlns:p14="http://schemas.microsoft.com/office/powerpoint/2010/main" val="51111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Inline arrays are used by the </a:t>
            </a:r>
            <a:r>
              <a:rPr lang="en-US" b="1" dirty="0"/>
              <a:t>runtime team</a:t>
            </a:r>
            <a:r>
              <a:rPr lang="en-US" b="0" dirty="0"/>
              <a:t> and other authors to improve performance in your apps.</a:t>
            </a:r>
          </a:p>
          <a:p>
            <a:endParaRPr lang="en-US" b="0" dirty="0"/>
          </a:p>
          <a:p>
            <a:r>
              <a:rPr lang="en-US" b="0" dirty="0"/>
              <a:t>Inline arrays enable a developer to create an array of fixed sized in a </a:t>
            </a:r>
            <a:r>
              <a:rPr lang="en-US" b="0" i="1" dirty="0"/>
              <a:t>struct</a:t>
            </a:r>
            <a:r>
              <a:rPr lang="en-US" b="0" i="0" dirty="0"/>
              <a:t> type.  A struct with an inline buffer should provide performance characteristics similar to an unsafe fixe size buffer.</a:t>
            </a:r>
          </a:p>
          <a:p>
            <a:endParaRPr lang="en-US" b="0" i="0" dirty="0"/>
          </a:p>
          <a:p>
            <a:r>
              <a:rPr lang="en-US" b="0" i="0" dirty="0"/>
              <a:t>You likely will not declare your own inline arrays, but you use them transparently when they are exposed as Span&lt;T&gt; or </a:t>
            </a:r>
            <a:r>
              <a:rPr lang="en-US" b="0" i="0" dirty="0" err="1"/>
              <a:t>ReadonlySpan</a:t>
            </a:r>
            <a:r>
              <a:rPr lang="en-US" b="0" i="0" dirty="0"/>
              <a:t>&lt;T&gt; objects from runtime APIs.</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13</a:t>
            </a:fld>
            <a:endParaRPr lang="en-US"/>
          </a:p>
        </p:txBody>
      </p:sp>
    </p:spTree>
    <p:extLst>
      <p:ext uri="{BB962C8B-B14F-4D97-AF65-F5344CB8AC3E}">
        <p14:creationId xmlns:p14="http://schemas.microsoft.com/office/powerpoint/2010/main" val="2686707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 in C# 12, types, methods, and assemblies can be marked with the Experimental attribute to indicate an experimental feature.</a:t>
            </a:r>
          </a:p>
          <a:p>
            <a:endParaRPr lang="en-US" dirty="0"/>
          </a:p>
          <a:p>
            <a:r>
              <a:rPr lang="en-US" dirty="0"/>
              <a:t>The compile issues a warning if you access a method or type annotated with the </a:t>
            </a:r>
            <a:r>
              <a:rPr lang="en-US" i="1" dirty="0"/>
              <a:t>Experimental</a:t>
            </a:r>
            <a:r>
              <a:rPr lang="en-US" i="0" dirty="0"/>
              <a:t> attribute.</a:t>
            </a:r>
          </a:p>
          <a:p>
            <a:endParaRPr lang="en-US" i="0" dirty="0"/>
          </a:p>
          <a:p>
            <a:r>
              <a:rPr lang="en-US" i="0" dirty="0"/>
              <a:t>All types declared in an  assembly or module marked with the Experimental attribute are experimental. The compiler issues a warning if you access any of them.</a:t>
            </a:r>
          </a:p>
          <a:p>
            <a:endParaRPr lang="en-US" i="0" dirty="0"/>
          </a:p>
          <a:p>
            <a:r>
              <a:rPr lang="en-US" i="0" dirty="0"/>
              <a:t>You can disable these warnings to pilot an experimental feature.</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14</a:t>
            </a:fld>
            <a:endParaRPr lang="en-US"/>
          </a:p>
        </p:txBody>
      </p:sp>
    </p:spTree>
    <p:extLst>
      <p:ext uri="{BB962C8B-B14F-4D97-AF65-F5344CB8AC3E}">
        <p14:creationId xmlns:p14="http://schemas.microsoft.com/office/powerpoint/2010/main" val="73434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i="1" dirty="0"/>
              <a:t>interceptor</a:t>
            </a:r>
            <a:r>
              <a:rPr lang="en-US" i="0" dirty="0"/>
              <a:t> is a method that can declaratively substitute a call to an </a:t>
            </a:r>
            <a:r>
              <a:rPr lang="en-US" i="1" dirty="0" err="1"/>
              <a:t>interceptable</a:t>
            </a:r>
            <a:r>
              <a:rPr lang="en-US" i="0" dirty="0"/>
              <a:t> method with a call to itself at compile time.</a:t>
            </a:r>
          </a:p>
          <a:p>
            <a:endParaRPr lang="en-US" i="0" dirty="0"/>
          </a:p>
          <a:p>
            <a:r>
              <a:rPr lang="en-US" i="0" dirty="0"/>
              <a:t>This substitution occurs by having the interceptor declare the source locations of the calls that it intercepts.</a:t>
            </a:r>
          </a:p>
          <a:p>
            <a:endParaRPr lang="en-US" i="0" dirty="0"/>
          </a:p>
          <a:p>
            <a:r>
              <a:rPr lang="en-US" i="0" dirty="0"/>
              <a:t>Interceptors provide a limited facility to change the semantics of existing code by adding new code to a compilation, for example in a source generator.</a:t>
            </a:r>
            <a:endParaRPr lang="en-US" dirty="0"/>
          </a:p>
        </p:txBody>
      </p:sp>
      <p:sp>
        <p:nvSpPr>
          <p:cNvPr id="4" name="Slide Number Placeholder 3"/>
          <p:cNvSpPr>
            <a:spLocks noGrp="1"/>
          </p:cNvSpPr>
          <p:nvPr>
            <p:ph type="sldNum" sz="quarter" idx="5"/>
          </p:nvPr>
        </p:nvSpPr>
        <p:spPr/>
        <p:txBody>
          <a:bodyPr/>
          <a:lstStyle/>
          <a:p>
            <a:fld id="{F453B050-F98A-4D10-9FBD-FC48FD26A3FE}" type="slidenum">
              <a:rPr lang="en-US" smtClean="0"/>
              <a:t>15</a:t>
            </a:fld>
            <a:endParaRPr lang="en-US"/>
          </a:p>
        </p:txBody>
      </p:sp>
    </p:spTree>
    <p:extLst>
      <p:ext uri="{BB962C8B-B14F-4D97-AF65-F5344CB8AC3E}">
        <p14:creationId xmlns:p14="http://schemas.microsoft.com/office/powerpoint/2010/main" val="1429182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4995746" y="1709738"/>
            <a:ext cx="6351704"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4995744" y="4589463"/>
            <a:ext cx="6351705" cy="1500187"/>
          </a:xfrm>
        </p:spPr>
        <p:txBody>
          <a:bodyPr/>
          <a:lstStyle>
            <a:lvl1pPr marL="0" indent="0">
              <a:buNone/>
              <a:defRPr sz="2400">
                <a:solidFill>
                  <a:srgbClr val="FFA6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53D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E7C5283-5200-7717-EAC2-3BBC1DB4564B}"/>
              </a:ext>
            </a:extLst>
          </p:cNvPr>
          <p:cNvPicPr>
            <a:picLocks noChangeAspect="1"/>
          </p:cNvPicPr>
          <p:nvPr userDrawn="1"/>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sp>
        <p:nvSpPr>
          <p:cNvPr id="8" name="TextBox 7">
            <a:extLst>
              <a:ext uri="{FF2B5EF4-FFF2-40B4-BE49-F238E27FC236}">
                <a16:creationId xmlns:a16="http://schemas.microsoft.com/office/drawing/2014/main" id="{A0050781-B5CD-B274-A77F-5FEF2B5DDEF1}"/>
              </a:ext>
            </a:extLst>
          </p:cNvPr>
          <p:cNvSpPr txBox="1"/>
          <p:nvPr userDrawn="1"/>
        </p:nvSpPr>
        <p:spPr>
          <a:xfrm>
            <a:off x="3990478" y="6437735"/>
            <a:ext cx="4203331"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Comprehensive Exploration of New Horizons for C# Developers</a:t>
            </a:r>
          </a:p>
        </p:txBody>
      </p:sp>
      <p:pic>
        <p:nvPicPr>
          <p:cNvPr id="9" name="Picture 8">
            <a:extLst>
              <a:ext uri="{FF2B5EF4-FFF2-40B4-BE49-F238E27FC236}">
                <a16:creationId xmlns:a16="http://schemas.microsoft.com/office/drawing/2014/main" id="{CB0F9C1C-A238-782E-AF20-46AC94132867}"/>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FDFD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257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AC925-B8F9-ECE2-9BBD-6808078D65A9}"/>
              </a:ext>
            </a:extLst>
          </p:cNvPr>
          <p:cNvSpPr>
            <a:spLocks noGrp="1"/>
          </p:cNvSpPr>
          <p:nvPr>
            <p:ph type="title"/>
          </p:nvPr>
        </p:nvSpPr>
        <p:spPr/>
        <p:txBody>
          <a:bodyPr/>
          <a:lstStyle/>
          <a:p>
            <a:r>
              <a:rPr lang="en-US" dirty="0"/>
              <a:t>ref </a:t>
            </a:r>
            <a:r>
              <a:rPr lang="en-US" dirty="0" err="1"/>
              <a:t>readonly</a:t>
            </a:r>
            <a:r>
              <a:rPr lang="en-US" dirty="0"/>
              <a:t> Parameters</a:t>
            </a:r>
          </a:p>
        </p:txBody>
      </p:sp>
      <p:sp>
        <p:nvSpPr>
          <p:cNvPr id="3" name="Content Placeholder 2">
            <a:extLst>
              <a:ext uri="{FF2B5EF4-FFF2-40B4-BE49-F238E27FC236}">
                <a16:creationId xmlns:a16="http://schemas.microsoft.com/office/drawing/2014/main" id="{3E842AFE-9B2B-A5F1-B041-C02756A2FB3E}"/>
              </a:ext>
            </a:extLst>
          </p:cNvPr>
          <p:cNvSpPr>
            <a:spLocks noGrp="1"/>
          </p:cNvSpPr>
          <p:nvPr>
            <p:ph idx="1"/>
          </p:nvPr>
        </p:nvSpPr>
        <p:spPr/>
        <p:txBody>
          <a:bodyPr/>
          <a:lstStyle/>
          <a:p>
            <a:r>
              <a:rPr lang="en-US" dirty="0"/>
              <a:t>C# added </a:t>
            </a:r>
            <a:r>
              <a:rPr lang="en-US" dirty="0">
                <a:highlight>
                  <a:srgbClr val="808080"/>
                </a:highlight>
                <a:latin typeface="Courier New" panose="02070309020205020404" pitchFamily="49" charset="0"/>
                <a:cs typeface="Courier New" panose="02070309020205020404" pitchFamily="49" charset="0"/>
              </a:rPr>
              <a:t>in</a:t>
            </a:r>
            <a:r>
              <a:rPr lang="en-US" dirty="0"/>
              <a:t> parameters as a way to pass </a:t>
            </a:r>
            <a:r>
              <a:rPr lang="en-US" dirty="0" err="1"/>
              <a:t>readonly</a:t>
            </a:r>
            <a:r>
              <a:rPr lang="en-US" dirty="0"/>
              <a:t> references</a:t>
            </a:r>
          </a:p>
          <a:p>
            <a:r>
              <a:rPr lang="en-US" dirty="0">
                <a:highlight>
                  <a:srgbClr val="808080"/>
                </a:highlight>
                <a:latin typeface="Courier New" panose="02070309020205020404" pitchFamily="49" charset="0"/>
                <a:cs typeface="Courier New" panose="02070309020205020404" pitchFamily="49" charset="0"/>
              </a:rPr>
              <a:t>in</a:t>
            </a:r>
            <a:r>
              <a:rPr lang="en-US" dirty="0"/>
              <a:t> parameters allow both variables and values</a:t>
            </a:r>
          </a:p>
          <a:p>
            <a:r>
              <a:rPr lang="en-US" dirty="0">
                <a:highlight>
                  <a:srgbClr val="808080"/>
                </a:highlight>
                <a:latin typeface="Courier New" panose="02070309020205020404" pitchFamily="49" charset="0"/>
                <a:cs typeface="Courier New" panose="02070309020205020404" pitchFamily="49" charset="0"/>
              </a:rPr>
              <a:t>in</a:t>
            </a:r>
            <a:r>
              <a:rPr lang="en-US" dirty="0"/>
              <a:t> parameters can be used without any annotation on arguments</a:t>
            </a:r>
          </a:p>
          <a:p>
            <a:endParaRPr lang="en-US" dirty="0"/>
          </a:p>
          <a:p>
            <a:r>
              <a:rPr lang="en-US" dirty="0">
                <a:highlight>
                  <a:srgbClr val="808080"/>
                </a:highlight>
                <a:latin typeface="Courier New" panose="02070309020205020404" pitchFamily="49" charset="0"/>
                <a:cs typeface="Courier New" panose="02070309020205020404" pitchFamily="49" charset="0"/>
              </a:rPr>
              <a:t>ref </a:t>
            </a:r>
            <a:r>
              <a:rPr lang="en-US" dirty="0" err="1">
                <a:highlight>
                  <a:srgbClr val="808080"/>
                </a:highlight>
                <a:latin typeface="Courier New" panose="02070309020205020404" pitchFamily="49" charset="0"/>
                <a:cs typeface="Courier New" panose="02070309020205020404" pitchFamily="49" charset="0"/>
              </a:rPr>
              <a:t>readonly</a:t>
            </a:r>
            <a:r>
              <a:rPr lang="en-US" dirty="0"/>
              <a:t> parameters enables more clarify for APIs that might be using </a:t>
            </a:r>
            <a:r>
              <a:rPr lang="en-US" dirty="0">
                <a:highlight>
                  <a:srgbClr val="808080"/>
                </a:highlight>
                <a:latin typeface="Courier New" panose="02070309020205020404" pitchFamily="49" charset="0"/>
                <a:cs typeface="Courier New" panose="02070309020205020404" pitchFamily="49" charset="0"/>
              </a:rPr>
              <a:t>ref</a:t>
            </a:r>
            <a:r>
              <a:rPr lang="en-US" dirty="0"/>
              <a:t> parameters or </a:t>
            </a:r>
            <a:r>
              <a:rPr lang="en-US" dirty="0">
                <a:highlight>
                  <a:srgbClr val="808080"/>
                </a:highlight>
                <a:latin typeface="Courier New" panose="02070309020205020404" pitchFamily="49" charset="0"/>
                <a:cs typeface="Courier New" panose="02070309020205020404" pitchFamily="49" charset="0"/>
              </a:rPr>
              <a:t>in</a:t>
            </a:r>
            <a:r>
              <a:rPr lang="en-US" dirty="0"/>
              <a:t> parameters</a:t>
            </a:r>
          </a:p>
        </p:txBody>
      </p:sp>
    </p:spTree>
    <p:extLst>
      <p:ext uri="{BB962C8B-B14F-4D97-AF65-F5344CB8AC3E}">
        <p14:creationId xmlns:p14="http://schemas.microsoft.com/office/powerpoint/2010/main" val="1294067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5E6A-FEEA-1DD8-35D3-F1DD0EAF0146}"/>
              </a:ext>
            </a:extLst>
          </p:cNvPr>
          <p:cNvSpPr>
            <a:spLocks noGrp="1"/>
          </p:cNvSpPr>
          <p:nvPr>
            <p:ph type="title"/>
          </p:nvPr>
        </p:nvSpPr>
        <p:spPr/>
        <p:txBody>
          <a:bodyPr/>
          <a:lstStyle/>
          <a:p>
            <a:r>
              <a:rPr lang="en-US" dirty="0"/>
              <a:t>Default Lambda Parameters</a:t>
            </a:r>
          </a:p>
        </p:txBody>
      </p:sp>
      <p:sp>
        <p:nvSpPr>
          <p:cNvPr id="3" name="Content Placeholder 2">
            <a:extLst>
              <a:ext uri="{FF2B5EF4-FFF2-40B4-BE49-F238E27FC236}">
                <a16:creationId xmlns:a16="http://schemas.microsoft.com/office/drawing/2014/main" id="{441C282B-FCF8-B22F-1CBF-6AC2253676AB}"/>
              </a:ext>
            </a:extLst>
          </p:cNvPr>
          <p:cNvSpPr>
            <a:spLocks noGrp="1"/>
          </p:cNvSpPr>
          <p:nvPr>
            <p:ph idx="1"/>
          </p:nvPr>
        </p:nvSpPr>
        <p:spPr/>
        <p:txBody>
          <a:bodyPr/>
          <a:lstStyle/>
          <a:p>
            <a:r>
              <a:rPr lang="en-US" dirty="0"/>
              <a:t>Can provide </a:t>
            </a:r>
            <a:r>
              <a:rPr lang="en-US" i="1" dirty="0"/>
              <a:t>default values</a:t>
            </a:r>
            <a:r>
              <a:rPr lang="en-US" dirty="0"/>
              <a:t> for parameters on lambda expressions</a:t>
            </a:r>
          </a:p>
          <a:p>
            <a:r>
              <a:rPr lang="en-US" dirty="0"/>
              <a:t>Syntax same as for methods and local functions</a:t>
            </a:r>
          </a:p>
        </p:txBody>
      </p:sp>
    </p:spTree>
    <p:extLst>
      <p:ext uri="{BB962C8B-B14F-4D97-AF65-F5344CB8AC3E}">
        <p14:creationId xmlns:p14="http://schemas.microsoft.com/office/powerpoint/2010/main" val="1141043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5477-A4B0-ABA7-AB63-032F9957DBEE}"/>
              </a:ext>
            </a:extLst>
          </p:cNvPr>
          <p:cNvSpPr>
            <a:spLocks noGrp="1"/>
          </p:cNvSpPr>
          <p:nvPr>
            <p:ph type="title"/>
          </p:nvPr>
        </p:nvSpPr>
        <p:spPr/>
        <p:txBody>
          <a:bodyPr/>
          <a:lstStyle/>
          <a:p>
            <a:r>
              <a:rPr lang="en-US" dirty="0"/>
              <a:t>Alias Any Type</a:t>
            </a:r>
          </a:p>
        </p:txBody>
      </p:sp>
      <p:sp>
        <p:nvSpPr>
          <p:cNvPr id="3" name="Content Placeholder 2">
            <a:extLst>
              <a:ext uri="{FF2B5EF4-FFF2-40B4-BE49-F238E27FC236}">
                <a16:creationId xmlns:a16="http://schemas.microsoft.com/office/drawing/2014/main" id="{AB87715C-ED6F-1ED9-9126-59FC8459D6A6}"/>
              </a:ext>
            </a:extLst>
          </p:cNvPr>
          <p:cNvSpPr>
            <a:spLocks noGrp="1"/>
          </p:cNvSpPr>
          <p:nvPr>
            <p:ph idx="1"/>
          </p:nvPr>
        </p:nvSpPr>
        <p:spPr/>
        <p:txBody>
          <a:bodyPr/>
          <a:lstStyle/>
          <a:p>
            <a:r>
              <a:rPr lang="en-US" dirty="0"/>
              <a:t>Can use the </a:t>
            </a:r>
            <a:r>
              <a:rPr lang="en-US" dirty="0">
                <a:highlight>
                  <a:srgbClr val="808080"/>
                </a:highlight>
                <a:latin typeface="Courier New" panose="02070309020205020404" pitchFamily="49" charset="0"/>
                <a:cs typeface="Courier New" panose="02070309020205020404" pitchFamily="49" charset="0"/>
              </a:rPr>
              <a:t>using</a:t>
            </a:r>
            <a:r>
              <a:rPr lang="en-US" dirty="0"/>
              <a:t> alias directive to alias any type, not just named types</a:t>
            </a:r>
          </a:p>
        </p:txBody>
      </p:sp>
      <p:pic>
        <p:nvPicPr>
          <p:cNvPr id="5" name="Picture 4">
            <a:extLst>
              <a:ext uri="{FF2B5EF4-FFF2-40B4-BE49-F238E27FC236}">
                <a16:creationId xmlns:a16="http://schemas.microsoft.com/office/drawing/2014/main" id="{059622DF-A918-404E-4A36-80D9E6B87A8A}"/>
              </a:ext>
            </a:extLst>
          </p:cNvPr>
          <p:cNvPicPr>
            <a:picLocks noChangeAspect="1"/>
          </p:cNvPicPr>
          <p:nvPr/>
        </p:nvPicPr>
        <p:blipFill rotWithShape="1">
          <a:blip r:embed="rId3"/>
          <a:srcRect b="33335"/>
          <a:stretch/>
        </p:blipFill>
        <p:spPr>
          <a:xfrm>
            <a:off x="991991" y="3733192"/>
            <a:ext cx="10208017" cy="894792"/>
          </a:xfrm>
          <a:prstGeom prst="rect">
            <a:avLst/>
          </a:prstGeom>
        </p:spPr>
      </p:pic>
    </p:spTree>
    <p:extLst>
      <p:ext uri="{BB962C8B-B14F-4D97-AF65-F5344CB8AC3E}">
        <p14:creationId xmlns:p14="http://schemas.microsoft.com/office/powerpoint/2010/main" val="3791972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3B6D-10DB-65F0-FCB5-39727936AE69}"/>
              </a:ext>
            </a:extLst>
          </p:cNvPr>
          <p:cNvSpPr>
            <a:spLocks noGrp="1"/>
          </p:cNvSpPr>
          <p:nvPr>
            <p:ph type="title"/>
          </p:nvPr>
        </p:nvSpPr>
        <p:spPr/>
        <p:txBody>
          <a:bodyPr/>
          <a:lstStyle/>
          <a:p>
            <a:r>
              <a:rPr lang="en-US" dirty="0"/>
              <a:t>Inline Arrays</a:t>
            </a:r>
          </a:p>
        </p:txBody>
      </p:sp>
      <p:sp>
        <p:nvSpPr>
          <p:cNvPr id="3" name="Content Placeholder 2">
            <a:extLst>
              <a:ext uri="{FF2B5EF4-FFF2-40B4-BE49-F238E27FC236}">
                <a16:creationId xmlns:a16="http://schemas.microsoft.com/office/drawing/2014/main" id="{5D0C1DE6-3A07-5E86-7F64-9A2ADFC11BDB}"/>
              </a:ext>
            </a:extLst>
          </p:cNvPr>
          <p:cNvSpPr>
            <a:spLocks noGrp="1"/>
          </p:cNvSpPr>
          <p:nvPr>
            <p:ph idx="1"/>
          </p:nvPr>
        </p:nvSpPr>
        <p:spPr/>
        <p:txBody>
          <a:bodyPr/>
          <a:lstStyle/>
          <a:p>
            <a:r>
              <a:rPr lang="en-US" dirty="0"/>
              <a:t>Used by the </a:t>
            </a:r>
            <a:r>
              <a:rPr lang="en-US" b="1" dirty="0"/>
              <a:t>runtime team</a:t>
            </a:r>
            <a:r>
              <a:rPr lang="en-US" dirty="0"/>
              <a:t> to improve performance</a:t>
            </a:r>
          </a:p>
          <a:p>
            <a:r>
              <a:rPr lang="en-US" dirty="0"/>
              <a:t>Enable a developer to create an array of fixed size in a </a:t>
            </a:r>
            <a:r>
              <a:rPr lang="en-US" dirty="0">
                <a:highlight>
                  <a:srgbClr val="808080"/>
                </a:highlight>
                <a:latin typeface="Courier New" panose="02070309020205020404" pitchFamily="49" charset="0"/>
                <a:cs typeface="Courier New" panose="02070309020205020404" pitchFamily="49" charset="0"/>
              </a:rPr>
              <a:t>struct</a:t>
            </a:r>
            <a:r>
              <a:rPr lang="en-US" dirty="0"/>
              <a:t> type</a:t>
            </a:r>
          </a:p>
          <a:p>
            <a:r>
              <a:rPr lang="en-US" dirty="0"/>
              <a:t>You likely will not declare your own inline arrays</a:t>
            </a:r>
          </a:p>
        </p:txBody>
      </p:sp>
    </p:spTree>
    <p:extLst>
      <p:ext uri="{BB962C8B-B14F-4D97-AF65-F5344CB8AC3E}">
        <p14:creationId xmlns:p14="http://schemas.microsoft.com/office/powerpoint/2010/main" val="333569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484B-3797-4293-D274-84C0AB84316A}"/>
              </a:ext>
            </a:extLst>
          </p:cNvPr>
          <p:cNvSpPr>
            <a:spLocks noGrp="1"/>
          </p:cNvSpPr>
          <p:nvPr>
            <p:ph type="title"/>
          </p:nvPr>
        </p:nvSpPr>
        <p:spPr/>
        <p:txBody>
          <a:bodyPr/>
          <a:lstStyle/>
          <a:p>
            <a:r>
              <a:rPr lang="en-US" dirty="0"/>
              <a:t>Experimental Attribute</a:t>
            </a:r>
          </a:p>
        </p:txBody>
      </p:sp>
      <p:sp>
        <p:nvSpPr>
          <p:cNvPr id="3" name="Content Placeholder 2">
            <a:extLst>
              <a:ext uri="{FF2B5EF4-FFF2-40B4-BE49-F238E27FC236}">
                <a16:creationId xmlns:a16="http://schemas.microsoft.com/office/drawing/2014/main" id="{72EF6E3F-7865-257E-BDAB-846C1DA24D50}"/>
              </a:ext>
            </a:extLst>
          </p:cNvPr>
          <p:cNvSpPr>
            <a:spLocks noGrp="1"/>
          </p:cNvSpPr>
          <p:nvPr>
            <p:ph idx="1"/>
          </p:nvPr>
        </p:nvSpPr>
        <p:spPr/>
        <p:txBody>
          <a:bodyPr/>
          <a:lstStyle/>
          <a:p>
            <a:r>
              <a:rPr lang="en-US" dirty="0"/>
              <a:t>Types, methods, and assemblies can be marked as Experimental</a:t>
            </a:r>
          </a:p>
          <a:p>
            <a:r>
              <a:rPr lang="en-US" dirty="0"/>
              <a:t>Compiler issues warning if you access experimental logic</a:t>
            </a:r>
          </a:p>
          <a:p>
            <a:r>
              <a:rPr lang="en-US" dirty="0"/>
              <a:t>You can disable these warnings to pilot experimental feature(s)</a:t>
            </a:r>
          </a:p>
        </p:txBody>
      </p:sp>
      <p:pic>
        <p:nvPicPr>
          <p:cNvPr id="5" name="Picture 4">
            <a:extLst>
              <a:ext uri="{FF2B5EF4-FFF2-40B4-BE49-F238E27FC236}">
                <a16:creationId xmlns:a16="http://schemas.microsoft.com/office/drawing/2014/main" id="{C8926BF5-DC3B-D4D2-60A6-3DF9ED1B39FB}"/>
              </a:ext>
            </a:extLst>
          </p:cNvPr>
          <p:cNvPicPr>
            <a:picLocks noChangeAspect="1"/>
          </p:cNvPicPr>
          <p:nvPr/>
        </p:nvPicPr>
        <p:blipFill>
          <a:blip r:embed="rId3"/>
          <a:stretch>
            <a:fillRect/>
          </a:stretch>
        </p:blipFill>
        <p:spPr>
          <a:xfrm>
            <a:off x="0" y="4001294"/>
            <a:ext cx="12192000" cy="1138044"/>
          </a:xfrm>
          <a:prstGeom prst="rect">
            <a:avLst/>
          </a:prstGeom>
        </p:spPr>
      </p:pic>
    </p:spTree>
    <p:extLst>
      <p:ext uri="{BB962C8B-B14F-4D97-AF65-F5344CB8AC3E}">
        <p14:creationId xmlns:p14="http://schemas.microsoft.com/office/powerpoint/2010/main" val="186254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54AD-84A8-5E52-6A74-68DE7E104164}"/>
              </a:ext>
            </a:extLst>
          </p:cNvPr>
          <p:cNvSpPr>
            <a:spLocks noGrp="1"/>
          </p:cNvSpPr>
          <p:nvPr>
            <p:ph type="title"/>
          </p:nvPr>
        </p:nvSpPr>
        <p:spPr/>
        <p:txBody>
          <a:bodyPr/>
          <a:lstStyle/>
          <a:p>
            <a:r>
              <a:rPr lang="en-US" dirty="0"/>
              <a:t>Interceptors</a:t>
            </a:r>
          </a:p>
        </p:txBody>
      </p:sp>
      <p:sp>
        <p:nvSpPr>
          <p:cNvPr id="3" name="Content Placeholder 2">
            <a:extLst>
              <a:ext uri="{FF2B5EF4-FFF2-40B4-BE49-F238E27FC236}">
                <a16:creationId xmlns:a16="http://schemas.microsoft.com/office/drawing/2014/main" id="{34B476D3-2033-378E-58F7-BC3FAF9ABEC1}"/>
              </a:ext>
            </a:extLst>
          </p:cNvPr>
          <p:cNvSpPr>
            <a:spLocks noGrp="1"/>
          </p:cNvSpPr>
          <p:nvPr>
            <p:ph idx="1"/>
          </p:nvPr>
        </p:nvSpPr>
        <p:spPr/>
        <p:txBody>
          <a:bodyPr/>
          <a:lstStyle/>
          <a:p>
            <a:r>
              <a:rPr lang="en-US" dirty="0"/>
              <a:t>Method that can declaratively substitute a call to an </a:t>
            </a:r>
            <a:r>
              <a:rPr lang="en-US" i="1" dirty="0" err="1"/>
              <a:t>interceptable</a:t>
            </a:r>
            <a:r>
              <a:rPr lang="en-US" dirty="0"/>
              <a:t> method with a call to itself at compile time</a:t>
            </a:r>
          </a:p>
        </p:txBody>
      </p:sp>
    </p:spTree>
    <p:extLst>
      <p:ext uri="{BB962C8B-B14F-4D97-AF65-F5344CB8AC3E}">
        <p14:creationId xmlns:p14="http://schemas.microsoft.com/office/powerpoint/2010/main" val="2599311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1CCC-C6D4-C3BE-BA65-C5C5DFFFAF6C}"/>
              </a:ext>
            </a:extLst>
          </p:cNvPr>
          <p:cNvSpPr>
            <a:spLocks noGrp="1"/>
          </p:cNvSpPr>
          <p:nvPr>
            <p:ph type="title"/>
          </p:nvPr>
        </p:nvSpPr>
        <p:spPr/>
        <p:txBody>
          <a:bodyPr/>
          <a:lstStyle/>
          <a:p>
            <a:r>
              <a:rPr lang="en-US" dirty="0"/>
              <a:t>Unleashing Performance and Scalability</a:t>
            </a:r>
          </a:p>
        </p:txBody>
      </p:sp>
      <p:sp>
        <p:nvSpPr>
          <p:cNvPr id="3" name="Text Placeholder 2">
            <a:extLst>
              <a:ext uri="{FF2B5EF4-FFF2-40B4-BE49-F238E27FC236}">
                <a16:creationId xmlns:a16="http://schemas.microsoft.com/office/drawing/2014/main" id="{284EE280-2061-33A3-D6D8-2AFE2E839FD3}"/>
              </a:ext>
            </a:extLst>
          </p:cNvPr>
          <p:cNvSpPr>
            <a:spLocks noGrp="1"/>
          </p:cNvSpPr>
          <p:nvPr>
            <p:ph type="body" idx="1"/>
          </p:nvPr>
        </p:nvSpPr>
        <p:spPr/>
        <p:txBody>
          <a:bodyPr/>
          <a:lstStyle/>
          <a:p>
            <a:r>
              <a:rPr lang="en-US" dirty="0"/>
              <a:t>What’s New in .NET 8</a:t>
            </a:r>
          </a:p>
        </p:txBody>
      </p:sp>
    </p:spTree>
    <p:extLst>
      <p:ext uri="{BB962C8B-B14F-4D97-AF65-F5344CB8AC3E}">
        <p14:creationId xmlns:p14="http://schemas.microsoft.com/office/powerpoint/2010/main" val="6775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B440-9C4B-EEBC-29D3-56195EC2D5D4}"/>
              </a:ext>
            </a:extLst>
          </p:cNvPr>
          <p:cNvSpPr>
            <a:spLocks noGrp="1"/>
          </p:cNvSpPr>
          <p:nvPr>
            <p:ph type="title"/>
          </p:nvPr>
        </p:nvSpPr>
        <p:spPr/>
        <p:txBody>
          <a:bodyPr/>
          <a:lstStyle/>
          <a:p>
            <a:r>
              <a:rPr lang="en-US" dirty="0"/>
              <a:t>Unleashing Performance and Scalability</a:t>
            </a:r>
          </a:p>
        </p:txBody>
      </p:sp>
      <p:sp>
        <p:nvSpPr>
          <p:cNvPr id="3" name="Content Placeholder 2">
            <a:extLst>
              <a:ext uri="{FF2B5EF4-FFF2-40B4-BE49-F238E27FC236}">
                <a16:creationId xmlns:a16="http://schemas.microsoft.com/office/drawing/2014/main" id="{0118A4EB-B094-5212-2B54-FD3D874E09D0}"/>
              </a:ext>
            </a:extLst>
          </p:cNvPr>
          <p:cNvSpPr>
            <a:spLocks noGrp="1"/>
          </p:cNvSpPr>
          <p:nvPr>
            <p:ph idx="1"/>
          </p:nvPr>
        </p:nvSpPr>
        <p:spPr/>
        <p:txBody>
          <a:bodyPr numCol="2">
            <a:normAutofit fontScale="92500" lnSpcReduction="20000"/>
          </a:bodyPr>
          <a:lstStyle/>
          <a:p>
            <a:r>
              <a:rPr lang="en-US" dirty="0"/>
              <a:t>.NET Aspire</a:t>
            </a:r>
          </a:p>
          <a:p>
            <a:r>
              <a:rPr lang="en-US" dirty="0"/>
              <a:t>Core .NET libraries</a:t>
            </a:r>
          </a:p>
          <a:p>
            <a:r>
              <a:rPr lang="en-US" dirty="0"/>
              <a:t>Extension Libraries</a:t>
            </a:r>
          </a:p>
          <a:p>
            <a:r>
              <a:rPr lang="en-US" dirty="0"/>
              <a:t>Garbage collection</a:t>
            </a:r>
          </a:p>
          <a:p>
            <a:r>
              <a:rPr lang="en-US" dirty="0"/>
              <a:t>Configuration-binding source generator</a:t>
            </a:r>
          </a:p>
          <a:p>
            <a:r>
              <a:rPr lang="en-US" dirty="0"/>
              <a:t>Reflection improvements</a:t>
            </a:r>
          </a:p>
          <a:p>
            <a:r>
              <a:rPr lang="en-US" dirty="0"/>
              <a:t>Native AOT support</a:t>
            </a:r>
          </a:p>
          <a:p>
            <a:r>
              <a:rPr lang="en-US" dirty="0"/>
              <a:t>Performance improvements</a:t>
            </a:r>
          </a:p>
          <a:p>
            <a:r>
              <a:rPr lang="en-US" dirty="0"/>
              <a:t>.NET MAUI</a:t>
            </a:r>
          </a:p>
          <a:p>
            <a:r>
              <a:rPr lang="en-US" dirty="0"/>
              <a:t>.NET SDK+</a:t>
            </a:r>
          </a:p>
          <a:p>
            <a:r>
              <a:rPr lang="en-US" dirty="0"/>
              <a:t>Globalization</a:t>
            </a:r>
          </a:p>
          <a:p>
            <a:r>
              <a:rPr lang="en-US" dirty="0"/>
              <a:t>Containers</a:t>
            </a:r>
          </a:p>
          <a:p>
            <a:r>
              <a:rPr lang="en-US" dirty="0"/>
              <a:t>Source-generated COM interop</a:t>
            </a:r>
          </a:p>
          <a:p>
            <a:r>
              <a:rPr lang="en-US" dirty="0"/>
              <a:t>.NET on Linux</a:t>
            </a:r>
          </a:p>
          <a:p>
            <a:r>
              <a:rPr lang="en-US" dirty="0"/>
              <a:t>Cross-built Windows Apps</a:t>
            </a:r>
          </a:p>
          <a:p>
            <a:r>
              <a:rPr lang="en-US" dirty="0"/>
              <a:t>AOT compilation for Android apps</a:t>
            </a:r>
          </a:p>
          <a:p>
            <a:r>
              <a:rPr lang="en-US" dirty="0"/>
              <a:t>Code Analysis</a:t>
            </a:r>
          </a:p>
          <a:p>
            <a:r>
              <a:rPr lang="en-US" dirty="0"/>
              <a:t>Windows Presentation Foundation</a:t>
            </a:r>
          </a:p>
          <a:p>
            <a:r>
              <a:rPr lang="en-US" dirty="0"/>
              <a:t>NuGet</a:t>
            </a:r>
          </a:p>
          <a:p>
            <a:r>
              <a:rPr lang="en-US" dirty="0" err="1"/>
              <a:t>Diagnotics</a:t>
            </a:r>
            <a:endParaRPr lang="en-US" dirty="0"/>
          </a:p>
        </p:txBody>
      </p:sp>
    </p:spTree>
    <p:extLst>
      <p:ext uri="{BB962C8B-B14F-4D97-AF65-F5344CB8AC3E}">
        <p14:creationId xmlns:p14="http://schemas.microsoft.com/office/powerpoint/2010/main" val="164467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B440-9C4B-EEBC-29D3-56195EC2D5D4}"/>
              </a:ext>
            </a:extLst>
          </p:cNvPr>
          <p:cNvSpPr>
            <a:spLocks noGrp="1"/>
          </p:cNvSpPr>
          <p:nvPr>
            <p:ph type="title"/>
          </p:nvPr>
        </p:nvSpPr>
        <p:spPr/>
        <p:txBody>
          <a:bodyPr/>
          <a:lstStyle/>
          <a:p>
            <a:r>
              <a:rPr lang="en-US" dirty="0"/>
              <a:t>Unleashing Performance and Scalability</a:t>
            </a:r>
          </a:p>
        </p:txBody>
      </p:sp>
      <p:sp>
        <p:nvSpPr>
          <p:cNvPr id="3" name="Content Placeholder 2">
            <a:extLst>
              <a:ext uri="{FF2B5EF4-FFF2-40B4-BE49-F238E27FC236}">
                <a16:creationId xmlns:a16="http://schemas.microsoft.com/office/drawing/2014/main" id="{0118A4EB-B094-5212-2B54-FD3D874E09D0}"/>
              </a:ext>
            </a:extLst>
          </p:cNvPr>
          <p:cNvSpPr>
            <a:spLocks noGrp="1"/>
          </p:cNvSpPr>
          <p:nvPr>
            <p:ph idx="1"/>
          </p:nvPr>
        </p:nvSpPr>
        <p:spPr/>
        <p:txBody>
          <a:bodyPr numCol="2">
            <a:normAutofit fontScale="92500" lnSpcReduction="20000"/>
          </a:bodyPr>
          <a:lstStyle/>
          <a:p>
            <a:r>
              <a:rPr lang="en-US" dirty="0"/>
              <a:t>.NET Aspire</a:t>
            </a:r>
          </a:p>
          <a:p>
            <a:r>
              <a:rPr lang="en-US" dirty="0"/>
              <a:t>Core .NET libraries</a:t>
            </a:r>
          </a:p>
          <a:p>
            <a:r>
              <a:rPr lang="en-US" dirty="0">
                <a:solidFill>
                  <a:schemeClr val="bg1">
                    <a:lumMod val="50000"/>
                  </a:schemeClr>
                </a:solidFill>
              </a:rPr>
              <a:t>Extension Libraries</a:t>
            </a:r>
          </a:p>
          <a:p>
            <a:r>
              <a:rPr lang="en-US" dirty="0">
                <a:solidFill>
                  <a:schemeClr val="bg1">
                    <a:lumMod val="50000"/>
                  </a:schemeClr>
                </a:solidFill>
              </a:rPr>
              <a:t>Garbage collection</a:t>
            </a:r>
          </a:p>
          <a:p>
            <a:r>
              <a:rPr lang="en-US" dirty="0">
                <a:solidFill>
                  <a:schemeClr val="bg1">
                    <a:lumMod val="50000"/>
                  </a:schemeClr>
                </a:solidFill>
              </a:rPr>
              <a:t>Configuration-binding source generator</a:t>
            </a:r>
          </a:p>
          <a:p>
            <a:r>
              <a:rPr lang="en-US" dirty="0">
                <a:solidFill>
                  <a:schemeClr val="bg1">
                    <a:lumMod val="50000"/>
                  </a:schemeClr>
                </a:solidFill>
              </a:rPr>
              <a:t>Reflection improvements</a:t>
            </a:r>
          </a:p>
          <a:p>
            <a:r>
              <a:rPr lang="en-US" dirty="0"/>
              <a:t>Native AOT support</a:t>
            </a:r>
          </a:p>
          <a:p>
            <a:r>
              <a:rPr lang="en-US" dirty="0"/>
              <a:t>Performance improvements</a:t>
            </a:r>
          </a:p>
          <a:p>
            <a:r>
              <a:rPr lang="en-US" dirty="0">
                <a:solidFill>
                  <a:schemeClr val="bg1">
                    <a:lumMod val="50000"/>
                  </a:schemeClr>
                </a:solidFill>
              </a:rPr>
              <a:t>.NET MAUI</a:t>
            </a:r>
          </a:p>
          <a:p>
            <a:r>
              <a:rPr lang="en-US" dirty="0"/>
              <a:t>.NET SDK</a:t>
            </a:r>
          </a:p>
          <a:p>
            <a:r>
              <a:rPr lang="en-US" dirty="0">
                <a:solidFill>
                  <a:schemeClr val="bg1">
                    <a:lumMod val="50000"/>
                  </a:schemeClr>
                </a:solidFill>
              </a:rPr>
              <a:t>Globalization</a:t>
            </a:r>
          </a:p>
          <a:p>
            <a:r>
              <a:rPr lang="en-US" dirty="0"/>
              <a:t>Containers</a:t>
            </a:r>
          </a:p>
          <a:p>
            <a:r>
              <a:rPr lang="en-US" dirty="0">
                <a:solidFill>
                  <a:schemeClr val="bg1">
                    <a:lumMod val="50000"/>
                  </a:schemeClr>
                </a:solidFill>
              </a:rPr>
              <a:t>Source-generated COM interop</a:t>
            </a:r>
          </a:p>
          <a:p>
            <a:r>
              <a:rPr lang="en-US" dirty="0">
                <a:solidFill>
                  <a:schemeClr val="bg1">
                    <a:lumMod val="50000"/>
                  </a:schemeClr>
                </a:solidFill>
              </a:rPr>
              <a:t>.NET on Linux</a:t>
            </a:r>
          </a:p>
          <a:p>
            <a:r>
              <a:rPr lang="en-US" dirty="0">
                <a:solidFill>
                  <a:schemeClr val="bg1">
                    <a:lumMod val="50000"/>
                  </a:schemeClr>
                </a:solidFill>
              </a:rPr>
              <a:t>Cross-built Windows Apps</a:t>
            </a:r>
          </a:p>
          <a:p>
            <a:r>
              <a:rPr lang="en-US" dirty="0">
                <a:solidFill>
                  <a:schemeClr val="bg1">
                    <a:lumMod val="50000"/>
                  </a:schemeClr>
                </a:solidFill>
              </a:rPr>
              <a:t>AOT compilation for Android apps</a:t>
            </a:r>
          </a:p>
          <a:p>
            <a:r>
              <a:rPr lang="en-US" dirty="0"/>
              <a:t>Code Analysis</a:t>
            </a:r>
          </a:p>
          <a:p>
            <a:r>
              <a:rPr lang="en-US" dirty="0">
                <a:solidFill>
                  <a:schemeClr val="bg1">
                    <a:lumMod val="50000"/>
                  </a:schemeClr>
                </a:solidFill>
              </a:rPr>
              <a:t>Windows Presentation Foundation</a:t>
            </a:r>
          </a:p>
          <a:p>
            <a:r>
              <a:rPr lang="en-US" dirty="0">
                <a:solidFill>
                  <a:schemeClr val="bg1">
                    <a:lumMod val="50000"/>
                  </a:schemeClr>
                </a:solidFill>
              </a:rPr>
              <a:t>NuGet</a:t>
            </a:r>
          </a:p>
          <a:p>
            <a:r>
              <a:rPr lang="en-US" dirty="0" err="1">
                <a:solidFill>
                  <a:schemeClr val="bg1">
                    <a:lumMod val="50000"/>
                  </a:schemeClr>
                </a:solidFill>
              </a:rPr>
              <a:t>Diagnotics</a:t>
            </a:r>
            <a:endParaRPr lang="en-US" dirty="0">
              <a:solidFill>
                <a:schemeClr val="bg1">
                  <a:lumMod val="50000"/>
                </a:schemeClr>
              </a:solidFill>
            </a:endParaRPr>
          </a:p>
        </p:txBody>
      </p:sp>
    </p:spTree>
    <p:extLst>
      <p:ext uri="{BB962C8B-B14F-4D97-AF65-F5344CB8AC3E}">
        <p14:creationId xmlns:p14="http://schemas.microsoft.com/office/powerpoint/2010/main" val="3939679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8D74-EC84-BA76-22AA-91EC2CD69D91}"/>
              </a:ext>
            </a:extLst>
          </p:cNvPr>
          <p:cNvSpPr>
            <a:spLocks noGrp="1"/>
          </p:cNvSpPr>
          <p:nvPr>
            <p:ph type="title"/>
          </p:nvPr>
        </p:nvSpPr>
        <p:spPr/>
        <p:txBody>
          <a:bodyPr/>
          <a:lstStyle/>
          <a:p>
            <a:r>
              <a:rPr lang="en-US" dirty="0"/>
              <a:t>.NET Aspire</a:t>
            </a:r>
          </a:p>
        </p:txBody>
      </p:sp>
      <p:sp>
        <p:nvSpPr>
          <p:cNvPr id="3" name="Content Placeholder 2">
            <a:extLst>
              <a:ext uri="{FF2B5EF4-FFF2-40B4-BE49-F238E27FC236}">
                <a16:creationId xmlns:a16="http://schemas.microsoft.com/office/drawing/2014/main" id="{3629816B-0465-68E9-8F11-FAC25AFF7216}"/>
              </a:ext>
            </a:extLst>
          </p:cNvPr>
          <p:cNvSpPr>
            <a:spLocks noGrp="1"/>
          </p:cNvSpPr>
          <p:nvPr>
            <p:ph idx="1"/>
          </p:nvPr>
        </p:nvSpPr>
        <p:spPr/>
        <p:txBody>
          <a:bodyPr/>
          <a:lstStyle/>
          <a:p>
            <a:r>
              <a:rPr lang="en-US" dirty="0"/>
              <a:t>Opinionated, cloud-ready stack for building observable, production-ready, distributed applications</a:t>
            </a:r>
          </a:p>
          <a:p>
            <a:r>
              <a:rPr lang="en-US" dirty="0"/>
              <a:t>Helps with</a:t>
            </a:r>
          </a:p>
          <a:p>
            <a:pPr lvl="1"/>
            <a:r>
              <a:rPr lang="en-US" dirty="0"/>
              <a:t>Orchestration</a:t>
            </a:r>
          </a:p>
          <a:p>
            <a:pPr lvl="1"/>
            <a:r>
              <a:rPr lang="en-US" dirty="0"/>
              <a:t>Components</a:t>
            </a:r>
          </a:p>
          <a:p>
            <a:pPr lvl="1"/>
            <a:r>
              <a:rPr lang="en-US" dirty="0"/>
              <a:t>Tooling</a:t>
            </a:r>
          </a:p>
        </p:txBody>
      </p:sp>
    </p:spTree>
    <p:extLst>
      <p:ext uri="{BB962C8B-B14F-4D97-AF65-F5344CB8AC3E}">
        <p14:creationId xmlns:p14="http://schemas.microsoft.com/office/powerpoint/2010/main" val="3795843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1290-152D-9856-9431-FCF8DB7B3042}"/>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dirty="0">
                <a:solidFill>
                  <a:srgbClr val="FDFD00"/>
                </a:solidFill>
              </a:rPr>
              <a:t>Who is Chad Green?</a:t>
            </a:r>
          </a:p>
        </p:txBody>
      </p:sp>
      <p:pic>
        <p:nvPicPr>
          <p:cNvPr id="3" name="Picture 2">
            <a:extLst>
              <a:ext uri="{FF2B5EF4-FFF2-40B4-BE49-F238E27FC236}">
                <a16:creationId xmlns:a16="http://schemas.microsoft.com/office/drawing/2014/main" id="{B703020B-AC26-D86D-1EAF-869EDD54C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9FD8C10-BBF0-6653-672F-C192567DE635}"/>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1B202CBD-C150-AA70-BD46-E205EA758793}"/>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4985D3AA-A066-8552-4DC5-D07713A3077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C79266C0-A676-6D29-FE6F-B5DA169D5CA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AA9718DA-9C5A-10CC-BCD3-AFF67619204F}"/>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BB4FDA20-F69A-56A8-FCFA-AE67D384C719}"/>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D676DD6D-44CE-3CD8-D573-239CBC4AB4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1987747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12CE-E49E-BA04-C629-968872AE1E52}"/>
              </a:ext>
            </a:extLst>
          </p:cNvPr>
          <p:cNvSpPr>
            <a:spLocks noGrp="1"/>
          </p:cNvSpPr>
          <p:nvPr>
            <p:ph type="title"/>
          </p:nvPr>
        </p:nvSpPr>
        <p:spPr/>
        <p:txBody>
          <a:bodyPr/>
          <a:lstStyle/>
          <a:p>
            <a:r>
              <a:rPr lang="en-US" dirty="0"/>
              <a:t>Core .NET Libraries</a:t>
            </a:r>
          </a:p>
        </p:txBody>
      </p:sp>
      <p:sp>
        <p:nvSpPr>
          <p:cNvPr id="3" name="Content Placeholder 2">
            <a:extLst>
              <a:ext uri="{FF2B5EF4-FFF2-40B4-BE49-F238E27FC236}">
                <a16:creationId xmlns:a16="http://schemas.microsoft.com/office/drawing/2014/main" id="{AB99953C-40F3-942E-F98C-6FD52967AAFC}"/>
              </a:ext>
            </a:extLst>
          </p:cNvPr>
          <p:cNvSpPr>
            <a:spLocks noGrp="1"/>
          </p:cNvSpPr>
          <p:nvPr>
            <p:ph idx="1"/>
          </p:nvPr>
        </p:nvSpPr>
        <p:spPr/>
        <p:txBody>
          <a:bodyPr>
            <a:normAutofit fontScale="85000" lnSpcReduction="20000"/>
          </a:bodyPr>
          <a:lstStyle/>
          <a:p>
            <a:r>
              <a:rPr lang="en-US" dirty="0"/>
              <a:t>Serialization</a:t>
            </a:r>
          </a:p>
          <a:p>
            <a:r>
              <a:rPr lang="en-US" dirty="0"/>
              <a:t>Time abstraction</a:t>
            </a:r>
          </a:p>
          <a:p>
            <a:r>
              <a:rPr lang="en-US" dirty="0"/>
              <a:t>UTF8 improvements</a:t>
            </a:r>
          </a:p>
          <a:p>
            <a:r>
              <a:rPr lang="en-US" dirty="0"/>
              <a:t>Methods for working with randomness</a:t>
            </a:r>
          </a:p>
          <a:p>
            <a:r>
              <a:rPr lang="en-US" dirty="0"/>
              <a:t>Performance-focused types</a:t>
            </a:r>
          </a:p>
          <a:p>
            <a:r>
              <a:rPr lang="en-US" dirty="0" err="1"/>
              <a:t>System.Numerics</a:t>
            </a:r>
            <a:r>
              <a:rPr lang="en-US" dirty="0"/>
              <a:t> and </a:t>
            </a:r>
            <a:r>
              <a:rPr lang="en-US" dirty="0" err="1"/>
              <a:t>System.Runtime.Intrinsics</a:t>
            </a:r>
            <a:endParaRPr lang="en-US" dirty="0"/>
          </a:p>
          <a:p>
            <a:r>
              <a:rPr lang="en-US" dirty="0"/>
              <a:t>Data validation</a:t>
            </a:r>
          </a:p>
          <a:p>
            <a:r>
              <a:rPr lang="en-US" dirty="0"/>
              <a:t>Metrics</a:t>
            </a:r>
          </a:p>
          <a:p>
            <a:r>
              <a:rPr lang="en-US" dirty="0"/>
              <a:t>Cryptography</a:t>
            </a:r>
          </a:p>
          <a:p>
            <a:r>
              <a:rPr lang="en-US" dirty="0"/>
              <a:t>Networking</a:t>
            </a:r>
          </a:p>
          <a:p>
            <a:r>
              <a:rPr lang="en-US" dirty="0"/>
              <a:t>Stream-based </a:t>
            </a:r>
            <a:r>
              <a:rPr lang="en-US" dirty="0" err="1"/>
              <a:t>ZipFile</a:t>
            </a:r>
            <a:r>
              <a:rPr lang="en-US" dirty="0"/>
              <a:t> methods</a:t>
            </a:r>
          </a:p>
        </p:txBody>
      </p:sp>
    </p:spTree>
    <p:extLst>
      <p:ext uri="{BB962C8B-B14F-4D97-AF65-F5344CB8AC3E}">
        <p14:creationId xmlns:p14="http://schemas.microsoft.com/office/powerpoint/2010/main" val="4288112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DE6C-FAA6-FD7D-70D2-429148447C5B}"/>
              </a:ext>
            </a:extLst>
          </p:cNvPr>
          <p:cNvSpPr>
            <a:spLocks noGrp="1"/>
          </p:cNvSpPr>
          <p:nvPr>
            <p:ph type="title"/>
          </p:nvPr>
        </p:nvSpPr>
        <p:spPr/>
        <p:txBody>
          <a:bodyPr/>
          <a:lstStyle/>
          <a:p>
            <a:r>
              <a:rPr lang="en-US" dirty="0"/>
              <a:t>Serialization</a:t>
            </a:r>
          </a:p>
        </p:txBody>
      </p:sp>
      <p:sp>
        <p:nvSpPr>
          <p:cNvPr id="3" name="Content Placeholder 2">
            <a:extLst>
              <a:ext uri="{FF2B5EF4-FFF2-40B4-BE49-F238E27FC236}">
                <a16:creationId xmlns:a16="http://schemas.microsoft.com/office/drawing/2014/main" id="{34A55397-B45E-3A1D-9B2D-5F0261EC165D}"/>
              </a:ext>
            </a:extLst>
          </p:cNvPr>
          <p:cNvSpPr>
            <a:spLocks noGrp="1"/>
          </p:cNvSpPr>
          <p:nvPr>
            <p:ph idx="1"/>
          </p:nvPr>
        </p:nvSpPr>
        <p:spPr/>
        <p:txBody>
          <a:bodyPr numCol="2">
            <a:normAutofit lnSpcReduction="10000"/>
          </a:bodyPr>
          <a:lstStyle/>
          <a:p>
            <a:r>
              <a:rPr lang="en-US" dirty="0"/>
              <a:t>Handling missing members during deserialization</a:t>
            </a:r>
          </a:p>
          <a:p>
            <a:r>
              <a:rPr lang="en-US" dirty="0"/>
              <a:t>Built-in support for additional types</a:t>
            </a:r>
          </a:p>
          <a:p>
            <a:r>
              <a:rPr lang="en-US" dirty="0"/>
              <a:t>Source generator</a:t>
            </a:r>
          </a:p>
          <a:p>
            <a:r>
              <a:rPr lang="en-US" dirty="0"/>
              <a:t>Chain source generators</a:t>
            </a:r>
          </a:p>
          <a:p>
            <a:r>
              <a:rPr lang="en-US" dirty="0"/>
              <a:t>Interface hierarchies</a:t>
            </a:r>
          </a:p>
          <a:p>
            <a:r>
              <a:rPr lang="en-US" dirty="0"/>
              <a:t>Naming policies</a:t>
            </a:r>
          </a:p>
          <a:p>
            <a:r>
              <a:rPr lang="en-US" dirty="0"/>
              <a:t>Read-only properties</a:t>
            </a:r>
          </a:p>
          <a:p>
            <a:r>
              <a:rPr lang="en-US" dirty="0"/>
              <a:t>Disable reflection-based default</a:t>
            </a:r>
          </a:p>
          <a:p>
            <a:r>
              <a:rPr lang="en-US" dirty="0"/>
              <a:t>New </a:t>
            </a:r>
            <a:r>
              <a:rPr lang="en-US" dirty="0" err="1"/>
              <a:t>JsonNode</a:t>
            </a:r>
            <a:r>
              <a:rPr lang="en-US" dirty="0"/>
              <a:t> API methods</a:t>
            </a:r>
          </a:p>
          <a:p>
            <a:r>
              <a:rPr lang="en-US" dirty="0"/>
              <a:t>Non-public members</a:t>
            </a:r>
          </a:p>
          <a:p>
            <a:r>
              <a:rPr lang="en-US" dirty="0"/>
              <a:t>Streaming deserialization APIs</a:t>
            </a:r>
          </a:p>
          <a:p>
            <a:r>
              <a:rPr lang="en-US" dirty="0" err="1"/>
              <a:t>WithAddedModified</a:t>
            </a:r>
            <a:r>
              <a:rPr lang="en-US" dirty="0"/>
              <a:t> Extension Method</a:t>
            </a:r>
          </a:p>
          <a:p>
            <a:r>
              <a:rPr lang="en-US" dirty="0"/>
              <a:t>New </a:t>
            </a:r>
            <a:r>
              <a:rPr lang="en-US" dirty="0" err="1"/>
              <a:t>JsonContent.Create</a:t>
            </a:r>
            <a:r>
              <a:rPr lang="en-US" dirty="0"/>
              <a:t> overloads</a:t>
            </a:r>
          </a:p>
          <a:p>
            <a:r>
              <a:rPr lang="en-US" dirty="0"/>
              <a:t>Freeze a </a:t>
            </a:r>
            <a:r>
              <a:rPr lang="en-US" dirty="0" err="1"/>
              <a:t>JsonSerializerOptions</a:t>
            </a:r>
            <a:r>
              <a:rPr lang="en-US" dirty="0"/>
              <a:t> instance</a:t>
            </a:r>
          </a:p>
        </p:txBody>
      </p:sp>
    </p:spTree>
    <p:extLst>
      <p:ext uri="{BB962C8B-B14F-4D97-AF65-F5344CB8AC3E}">
        <p14:creationId xmlns:p14="http://schemas.microsoft.com/office/powerpoint/2010/main" val="1200634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DE6C-FAA6-FD7D-70D2-429148447C5B}"/>
              </a:ext>
            </a:extLst>
          </p:cNvPr>
          <p:cNvSpPr>
            <a:spLocks noGrp="1"/>
          </p:cNvSpPr>
          <p:nvPr>
            <p:ph type="title"/>
          </p:nvPr>
        </p:nvSpPr>
        <p:spPr/>
        <p:txBody>
          <a:bodyPr/>
          <a:lstStyle/>
          <a:p>
            <a:r>
              <a:rPr lang="en-US" dirty="0"/>
              <a:t>Serialization</a:t>
            </a:r>
          </a:p>
        </p:txBody>
      </p:sp>
      <p:sp>
        <p:nvSpPr>
          <p:cNvPr id="3" name="Content Placeholder 2">
            <a:extLst>
              <a:ext uri="{FF2B5EF4-FFF2-40B4-BE49-F238E27FC236}">
                <a16:creationId xmlns:a16="http://schemas.microsoft.com/office/drawing/2014/main" id="{34A55397-B45E-3A1D-9B2D-5F0261EC165D}"/>
              </a:ext>
            </a:extLst>
          </p:cNvPr>
          <p:cNvSpPr>
            <a:spLocks noGrp="1"/>
          </p:cNvSpPr>
          <p:nvPr>
            <p:ph idx="1"/>
          </p:nvPr>
        </p:nvSpPr>
        <p:spPr/>
        <p:txBody>
          <a:bodyPr numCol="2">
            <a:normAutofit fontScale="92500"/>
          </a:bodyPr>
          <a:lstStyle/>
          <a:p>
            <a:r>
              <a:rPr lang="en-US" b="1" dirty="0">
                <a:solidFill>
                  <a:srgbClr val="FFA600"/>
                </a:solidFill>
              </a:rPr>
              <a:t>Handling missing members during deserialization</a:t>
            </a:r>
          </a:p>
          <a:p>
            <a:r>
              <a:rPr lang="en-US" b="1" dirty="0">
                <a:solidFill>
                  <a:srgbClr val="FFA600"/>
                </a:solidFill>
              </a:rPr>
              <a:t>Built-in support for additional types</a:t>
            </a:r>
          </a:p>
          <a:p>
            <a:r>
              <a:rPr lang="en-US" dirty="0"/>
              <a:t>Source generator</a:t>
            </a:r>
          </a:p>
          <a:p>
            <a:r>
              <a:rPr lang="en-US" dirty="0"/>
              <a:t>Chain source generators</a:t>
            </a:r>
          </a:p>
          <a:p>
            <a:r>
              <a:rPr lang="en-US" b="1" dirty="0">
                <a:solidFill>
                  <a:srgbClr val="FFA600"/>
                </a:solidFill>
              </a:rPr>
              <a:t>Interface hierarchies</a:t>
            </a:r>
          </a:p>
          <a:p>
            <a:r>
              <a:rPr lang="en-US" b="1" dirty="0">
                <a:solidFill>
                  <a:srgbClr val="FFA600"/>
                </a:solidFill>
              </a:rPr>
              <a:t>Naming policies</a:t>
            </a:r>
          </a:p>
          <a:p>
            <a:r>
              <a:rPr lang="en-US" b="1" dirty="0">
                <a:solidFill>
                  <a:srgbClr val="FFA600"/>
                </a:solidFill>
              </a:rPr>
              <a:t>Read-only properties</a:t>
            </a:r>
          </a:p>
          <a:p>
            <a:r>
              <a:rPr lang="en-US" dirty="0"/>
              <a:t>Disable reflection-based default</a:t>
            </a:r>
          </a:p>
          <a:p>
            <a:r>
              <a:rPr lang="en-US" dirty="0"/>
              <a:t>New </a:t>
            </a:r>
            <a:r>
              <a:rPr lang="en-US" dirty="0" err="1"/>
              <a:t>JsonNode</a:t>
            </a:r>
            <a:r>
              <a:rPr lang="en-US" dirty="0"/>
              <a:t> API methods</a:t>
            </a:r>
          </a:p>
          <a:p>
            <a:r>
              <a:rPr lang="en-US" b="1" dirty="0">
                <a:solidFill>
                  <a:srgbClr val="FFA600"/>
                </a:solidFill>
              </a:rPr>
              <a:t>Non-public members</a:t>
            </a:r>
          </a:p>
          <a:p>
            <a:r>
              <a:rPr lang="en-US" b="1" dirty="0">
                <a:solidFill>
                  <a:srgbClr val="FFA600"/>
                </a:solidFill>
              </a:rPr>
              <a:t>Streaming deserialization APIs</a:t>
            </a:r>
          </a:p>
          <a:p>
            <a:r>
              <a:rPr lang="en-US" dirty="0" err="1"/>
              <a:t>WithAddedModified</a:t>
            </a:r>
            <a:r>
              <a:rPr lang="en-US" dirty="0"/>
              <a:t> Extension Method</a:t>
            </a:r>
          </a:p>
          <a:p>
            <a:r>
              <a:rPr lang="en-US" dirty="0"/>
              <a:t>New </a:t>
            </a:r>
            <a:r>
              <a:rPr lang="en-US" dirty="0" err="1"/>
              <a:t>JsonContent.Create</a:t>
            </a:r>
            <a:r>
              <a:rPr lang="en-US" dirty="0"/>
              <a:t> overloads</a:t>
            </a:r>
          </a:p>
          <a:p>
            <a:r>
              <a:rPr lang="en-US" dirty="0"/>
              <a:t>Freeze a </a:t>
            </a:r>
            <a:r>
              <a:rPr lang="en-US" dirty="0" err="1"/>
              <a:t>JsonSerializerOptions</a:t>
            </a:r>
            <a:r>
              <a:rPr lang="en-US" dirty="0"/>
              <a:t> instance</a:t>
            </a:r>
          </a:p>
        </p:txBody>
      </p:sp>
    </p:spTree>
    <p:extLst>
      <p:ext uri="{BB962C8B-B14F-4D97-AF65-F5344CB8AC3E}">
        <p14:creationId xmlns:p14="http://schemas.microsoft.com/office/powerpoint/2010/main" val="4952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DE6C-FAA6-FD7D-70D2-429148447C5B}"/>
              </a:ext>
            </a:extLst>
          </p:cNvPr>
          <p:cNvSpPr>
            <a:spLocks noGrp="1"/>
          </p:cNvSpPr>
          <p:nvPr>
            <p:ph type="title"/>
          </p:nvPr>
        </p:nvSpPr>
        <p:spPr/>
        <p:txBody>
          <a:bodyPr/>
          <a:lstStyle/>
          <a:p>
            <a:r>
              <a:rPr lang="en-US" dirty="0"/>
              <a:t>Serialization</a:t>
            </a:r>
          </a:p>
        </p:txBody>
      </p:sp>
      <p:sp>
        <p:nvSpPr>
          <p:cNvPr id="3" name="Content Placeholder 2">
            <a:extLst>
              <a:ext uri="{FF2B5EF4-FFF2-40B4-BE49-F238E27FC236}">
                <a16:creationId xmlns:a16="http://schemas.microsoft.com/office/drawing/2014/main" id="{34A55397-B45E-3A1D-9B2D-5F0261EC165D}"/>
              </a:ext>
            </a:extLst>
          </p:cNvPr>
          <p:cNvSpPr>
            <a:spLocks noGrp="1"/>
          </p:cNvSpPr>
          <p:nvPr>
            <p:ph idx="1"/>
          </p:nvPr>
        </p:nvSpPr>
        <p:spPr/>
        <p:txBody>
          <a:bodyPr/>
          <a:lstStyle/>
          <a:p>
            <a:r>
              <a:rPr lang="en-US" dirty="0"/>
              <a:t>Handling missing members during deserialization</a:t>
            </a:r>
          </a:p>
        </p:txBody>
      </p:sp>
    </p:spTree>
    <p:extLst>
      <p:ext uri="{BB962C8B-B14F-4D97-AF65-F5344CB8AC3E}">
        <p14:creationId xmlns:p14="http://schemas.microsoft.com/office/powerpoint/2010/main" val="361592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DE6C-FAA6-FD7D-70D2-429148447C5B}"/>
              </a:ext>
            </a:extLst>
          </p:cNvPr>
          <p:cNvSpPr>
            <a:spLocks noGrp="1"/>
          </p:cNvSpPr>
          <p:nvPr>
            <p:ph type="title"/>
          </p:nvPr>
        </p:nvSpPr>
        <p:spPr/>
        <p:txBody>
          <a:bodyPr/>
          <a:lstStyle/>
          <a:p>
            <a:r>
              <a:rPr lang="en-US" dirty="0"/>
              <a:t>Serialization</a:t>
            </a:r>
          </a:p>
        </p:txBody>
      </p:sp>
      <p:sp>
        <p:nvSpPr>
          <p:cNvPr id="3" name="Content Placeholder 2">
            <a:extLst>
              <a:ext uri="{FF2B5EF4-FFF2-40B4-BE49-F238E27FC236}">
                <a16:creationId xmlns:a16="http://schemas.microsoft.com/office/drawing/2014/main" id="{34A55397-B45E-3A1D-9B2D-5F0261EC165D}"/>
              </a:ext>
            </a:extLst>
          </p:cNvPr>
          <p:cNvSpPr>
            <a:spLocks noGrp="1"/>
          </p:cNvSpPr>
          <p:nvPr>
            <p:ph idx="1"/>
          </p:nvPr>
        </p:nvSpPr>
        <p:spPr/>
        <p:txBody>
          <a:bodyPr/>
          <a:lstStyle/>
          <a:p>
            <a:r>
              <a:rPr lang="en-US" dirty="0"/>
              <a:t>Built-in support for additional types</a:t>
            </a:r>
          </a:p>
        </p:txBody>
      </p:sp>
    </p:spTree>
    <p:extLst>
      <p:ext uri="{BB962C8B-B14F-4D97-AF65-F5344CB8AC3E}">
        <p14:creationId xmlns:p14="http://schemas.microsoft.com/office/powerpoint/2010/main" val="212455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DE6C-FAA6-FD7D-70D2-429148447C5B}"/>
              </a:ext>
            </a:extLst>
          </p:cNvPr>
          <p:cNvSpPr>
            <a:spLocks noGrp="1"/>
          </p:cNvSpPr>
          <p:nvPr>
            <p:ph type="title"/>
          </p:nvPr>
        </p:nvSpPr>
        <p:spPr/>
        <p:txBody>
          <a:bodyPr/>
          <a:lstStyle/>
          <a:p>
            <a:r>
              <a:rPr lang="en-US" dirty="0"/>
              <a:t>Serialization</a:t>
            </a:r>
          </a:p>
        </p:txBody>
      </p:sp>
      <p:sp>
        <p:nvSpPr>
          <p:cNvPr id="3" name="Content Placeholder 2">
            <a:extLst>
              <a:ext uri="{FF2B5EF4-FFF2-40B4-BE49-F238E27FC236}">
                <a16:creationId xmlns:a16="http://schemas.microsoft.com/office/drawing/2014/main" id="{34A55397-B45E-3A1D-9B2D-5F0261EC165D}"/>
              </a:ext>
            </a:extLst>
          </p:cNvPr>
          <p:cNvSpPr>
            <a:spLocks noGrp="1"/>
          </p:cNvSpPr>
          <p:nvPr>
            <p:ph idx="1"/>
          </p:nvPr>
        </p:nvSpPr>
        <p:spPr/>
        <p:txBody>
          <a:bodyPr>
            <a:normAutofit/>
          </a:bodyPr>
          <a:lstStyle/>
          <a:p>
            <a:r>
              <a:rPr lang="en-US" dirty="0"/>
              <a:t>Interface hierarchies</a:t>
            </a:r>
          </a:p>
        </p:txBody>
      </p:sp>
    </p:spTree>
    <p:extLst>
      <p:ext uri="{BB962C8B-B14F-4D97-AF65-F5344CB8AC3E}">
        <p14:creationId xmlns:p14="http://schemas.microsoft.com/office/powerpoint/2010/main" val="2294066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DE6C-FAA6-FD7D-70D2-429148447C5B}"/>
              </a:ext>
            </a:extLst>
          </p:cNvPr>
          <p:cNvSpPr>
            <a:spLocks noGrp="1"/>
          </p:cNvSpPr>
          <p:nvPr>
            <p:ph type="title"/>
          </p:nvPr>
        </p:nvSpPr>
        <p:spPr/>
        <p:txBody>
          <a:bodyPr/>
          <a:lstStyle/>
          <a:p>
            <a:r>
              <a:rPr lang="en-US" dirty="0"/>
              <a:t>Serialization</a:t>
            </a:r>
          </a:p>
        </p:txBody>
      </p:sp>
      <p:sp>
        <p:nvSpPr>
          <p:cNvPr id="3" name="Content Placeholder 2">
            <a:extLst>
              <a:ext uri="{FF2B5EF4-FFF2-40B4-BE49-F238E27FC236}">
                <a16:creationId xmlns:a16="http://schemas.microsoft.com/office/drawing/2014/main" id="{34A55397-B45E-3A1D-9B2D-5F0261EC165D}"/>
              </a:ext>
            </a:extLst>
          </p:cNvPr>
          <p:cNvSpPr>
            <a:spLocks noGrp="1"/>
          </p:cNvSpPr>
          <p:nvPr>
            <p:ph idx="1"/>
          </p:nvPr>
        </p:nvSpPr>
        <p:spPr/>
        <p:txBody>
          <a:bodyPr>
            <a:normAutofit/>
          </a:bodyPr>
          <a:lstStyle/>
          <a:p>
            <a:r>
              <a:rPr lang="en-US" dirty="0"/>
              <a:t>Naming policies</a:t>
            </a:r>
          </a:p>
        </p:txBody>
      </p:sp>
    </p:spTree>
    <p:extLst>
      <p:ext uri="{BB962C8B-B14F-4D97-AF65-F5344CB8AC3E}">
        <p14:creationId xmlns:p14="http://schemas.microsoft.com/office/powerpoint/2010/main" val="3616629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DE6C-FAA6-FD7D-70D2-429148447C5B}"/>
              </a:ext>
            </a:extLst>
          </p:cNvPr>
          <p:cNvSpPr>
            <a:spLocks noGrp="1"/>
          </p:cNvSpPr>
          <p:nvPr>
            <p:ph type="title"/>
          </p:nvPr>
        </p:nvSpPr>
        <p:spPr/>
        <p:txBody>
          <a:bodyPr/>
          <a:lstStyle/>
          <a:p>
            <a:r>
              <a:rPr lang="en-US" dirty="0"/>
              <a:t>Serialization</a:t>
            </a:r>
          </a:p>
        </p:txBody>
      </p:sp>
      <p:sp>
        <p:nvSpPr>
          <p:cNvPr id="3" name="Content Placeholder 2">
            <a:extLst>
              <a:ext uri="{FF2B5EF4-FFF2-40B4-BE49-F238E27FC236}">
                <a16:creationId xmlns:a16="http://schemas.microsoft.com/office/drawing/2014/main" id="{34A55397-B45E-3A1D-9B2D-5F0261EC165D}"/>
              </a:ext>
            </a:extLst>
          </p:cNvPr>
          <p:cNvSpPr>
            <a:spLocks noGrp="1"/>
          </p:cNvSpPr>
          <p:nvPr>
            <p:ph idx="1"/>
          </p:nvPr>
        </p:nvSpPr>
        <p:spPr/>
        <p:txBody>
          <a:bodyPr>
            <a:normAutofit/>
          </a:bodyPr>
          <a:lstStyle/>
          <a:p>
            <a:r>
              <a:rPr lang="en-US" dirty="0"/>
              <a:t>Read-only properties</a:t>
            </a:r>
          </a:p>
        </p:txBody>
      </p:sp>
    </p:spTree>
    <p:extLst>
      <p:ext uri="{BB962C8B-B14F-4D97-AF65-F5344CB8AC3E}">
        <p14:creationId xmlns:p14="http://schemas.microsoft.com/office/powerpoint/2010/main" val="169139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DE6C-FAA6-FD7D-70D2-429148447C5B}"/>
              </a:ext>
            </a:extLst>
          </p:cNvPr>
          <p:cNvSpPr>
            <a:spLocks noGrp="1"/>
          </p:cNvSpPr>
          <p:nvPr>
            <p:ph type="title"/>
          </p:nvPr>
        </p:nvSpPr>
        <p:spPr/>
        <p:txBody>
          <a:bodyPr/>
          <a:lstStyle/>
          <a:p>
            <a:r>
              <a:rPr lang="en-US" dirty="0"/>
              <a:t>Serialization</a:t>
            </a:r>
          </a:p>
        </p:txBody>
      </p:sp>
      <p:sp>
        <p:nvSpPr>
          <p:cNvPr id="3" name="Content Placeholder 2">
            <a:extLst>
              <a:ext uri="{FF2B5EF4-FFF2-40B4-BE49-F238E27FC236}">
                <a16:creationId xmlns:a16="http://schemas.microsoft.com/office/drawing/2014/main" id="{34A55397-B45E-3A1D-9B2D-5F0261EC165D}"/>
              </a:ext>
            </a:extLst>
          </p:cNvPr>
          <p:cNvSpPr>
            <a:spLocks noGrp="1"/>
          </p:cNvSpPr>
          <p:nvPr>
            <p:ph idx="1"/>
          </p:nvPr>
        </p:nvSpPr>
        <p:spPr/>
        <p:txBody>
          <a:bodyPr>
            <a:normAutofit/>
          </a:bodyPr>
          <a:lstStyle/>
          <a:p>
            <a:r>
              <a:rPr lang="en-US" dirty="0"/>
              <a:t>Non-public members</a:t>
            </a:r>
          </a:p>
        </p:txBody>
      </p:sp>
    </p:spTree>
    <p:extLst>
      <p:ext uri="{BB962C8B-B14F-4D97-AF65-F5344CB8AC3E}">
        <p14:creationId xmlns:p14="http://schemas.microsoft.com/office/powerpoint/2010/main" val="3373110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DE6C-FAA6-FD7D-70D2-429148447C5B}"/>
              </a:ext>
            </a:extLst>
          </p:cNvPr>
          <p:cNvSpPr>
            <a:spLocks noGrp="1"/>
          </p:cNvSpPr>
          <p:nvPr>
            <p:ph type="title"/>
          </p:nvPr>
        </p:nvSpPr>
        <p:spPr/>
        <p:txBody>
          <a:bodyPr/>
          <a:lstStyle/>
          <a:p>
            <a:r>
              <a:rPr lang="en-US" dirty="0"/>
              <a:t>Serialization</a:t>
            </a:r>
          </a:p>
        </p:txBody>
      </p:sp>
      <p:sp>
        <p:nvSpPr>
          <p:cNvPr id="3" name="Content Placeholder 2">
            <a:extLst>
              <a:ext uri="{FF2B5EF4-FFF2-40B4-BE49-F238E27FC236}">
                <a16:creationId xmlns:a16="http://schemas.microsoft.com/office/drawing/2014/main" id="{34A55397-B45E-3A1D-9B2D-5F0261EC165D}"/>
              </a:ext>
            </a:extLst>
          </p:cNvPr>
          <p:cNvSpPr>
            <a:spLocks noGrp="1"/>
          </p:cNvSpPr>
          <p:nvPr>
            <p:ph idx="1"/>
          </p:nvPr>
        </p:nvSpPr>
        <p:spPr/>
        <p:txBody>
          <a:bodyPr>
            <a:normAutofit/>
          </a:bodyPr>
          <a:lstStyle/>
          <a:p>
            <a:r>
              <a:rPr lang="en-US" dirty="0"/>
              <a:t>Streaming deserialization APIs</a:t>
            </a:r>
          </a:p>
        </p:txBody>
      </p:sp>
    </p:spTree>
    <p:extLst>
      <p:ext uri="{BB962C8B-B14F-4D97-AF65-F5344CB8AC3E}">
        <p14:creationId xmlns:p14="http://schemas.microsoft.com/office/powerpoint/2010/main" val="1310796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6F70-FE6F-26E2-DC99-98BF3C453B8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8CA5A2A-7828-E096-A597-60D6351D2CEA}"/>
              </a:ext>
            </a:extLst>
          </p:cNvPr>
          <p:cNvSpPr>
            <a:spLocks noGrp="1"/>
          </p:cNvSpPr>
          <p:nvPr>
            <p:ph idx="1"/>
          </p:nvPr>
        </p:nvSpPr>
        <p:spPr/>
        <p:txBody>
          <a:bodyPr/>
          <a:lstStyle/>
          <a:p>
            <a:pPr>
              <a:spcAft>
                <a:spcPts val="1200"/>
              </a:spcAft>
            </a:pPr>
            <a:r>
              <a:rPr lang="en-US" dirty="0"/>
              <a:t>C# 12: Pushing the Boundaries</a:t>
            </a:r>
          </a:p>
          <a:p>
            <a:pPr>
              <a:spcAft>
                <a:spcPts val="1200"/>
              </a:spcAft>
            </a:pPr>
            <a:r>
              <a:rPr lang="en-US" dirty="0"/>
              <a:t>.NET 8: Unleashing Performance and Scalability</a:t>
            </a:r>
          </a:p>
          <a:p>
            <a:pPr>
              <a:spcAft>
                <a:spcPts val="1200"/>
              </a:spcAft>
            </a:pPr>
            <a:r>
              <a:rPr lang="en-US" dirty="0"/>
              <a:t>ASP.NET Core 8: Crafting Modern Web Experiences</a:t>
            </a:r>
          </a:p>
          <a:p>
            <a:pPr>
              <a:spcAft>
                <a:spcPts val="1200"/>
              </a:spcAft>
            </a:pPr>
            <a:r>
              <a:rPr lang="en-US" dirty="0"/>
              <a:t>Entity Framework Core 8: Redefining Data Access</a:t>
            </a:r>
          </a:p>
        </p:txBody>
      </p:sp>
    </p:spTree>
    <p:extLst>
      <p:ext uri="{BB962C8B-B14F-4D97-AF65-F5344CB8AC3E}">
        <p14:creationId xmlns:p14="http://schemas.microsoft.com/office/powerpoint/2010/main" val="517015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3F14-FA12-D8A0-5FC2-855DE8152625}"/>
              </a:ext>
            </a:extLst>
          </p:cNvPr>
          <p:cNvSpPr>
            <a:spLocks noGrp="1"/>
          </p:cNvSpPr>
          <p:nvPr>
            <p:ph type="title"/>
          </p:nvPr>
        </p:nvSpPr>
        <p:spPr/>
        <p:txBody>
          <a:bodyPr/>
          <a:lstStyle/>
          <a:p>
            <a:r>
              <a:rPr lang="en-US" dirty="0"/>
              <a:t>Time Abstraction</a:t>
            </a:r>
          </a:p>
        </p:txBody>
      </p:sp>
      <p:sp>
        <p:nvSpPr>
          <p:cNvPr id="3" name="Content Placeholder 2">
            <a:extLst>
              <a:ext uri="{FF2B5EF4-FFF2-40B4-BE49-F238E27FC236}">
                <a16:creationId xmlns:a16="http://schemas.microsoft.com/office/drawing/2014/main" id="{BEB407DD-5D82-16F3-35AA-164EFE1969D2}"/>
              </a:ext>
            </a:extLst>
          </p:cNvPr>
          <p:cNvSpPr>
            <a:spLocks noGrp="1"/>
          </p:cNvSpPr>
          <p:nvPr>
            <p:ph idx="1"/>
          </p:nvPr>
        </p:nvSpPr>
        <p:spPr>
          <a:xfrm>
            <a:off x="838200" y="1825625"/>
            <a:ext cx="5163442" cy="4351338"/>
          </a:xfrm>
        </p:spPr>
        <p:txBody>
          <a:bodyPr/>
          <a:lstStyle/>
          <a:p>
            <a:r>
              <a:rPr lang="en-US" dirty="0" err="1"/>
              <a:t>TimeProvider</a:t>
            </a:r>
            <a:r>
              <a:rPr lang="en-US" dirty="0"/>
              <a:t> class and </a:t>
            </a:r>
            <a:r>
              <a:rPr lang="en-US" dirty="0" err="1"/>
              <a:t>ITimer</a:t>
            </a:r>
            <a:r>
              <a:rPr lang="en-US" dirty="0"/>
              <a:t> interface</a:t>
            </a:r>
          </a:p>
          <a:p>
            <a:r>
              <a:rPr lang="en-US" dirty="0"/>
              <a:t>Essential time operations:</a:t>
            </a:r>
          </a:p>
          <a:p>
            <a:pPr lvl="1"/>
            <a:r>
              <a:rPr lang="en-US" dirty="0"/>
              <a:t>Retrieve local and UTC time</a:t>
            </a:r>
          </a:p>
          <a:p>
            <a:pPr lvl="1"/>
            <a:r>
              <a:rPr lang="en-US" dirty="0"/>
              <a:t>Obtain a timestamp for measuring performance</a:t>
            </a:r>
          </a:p>
          <a:p>
            <a:pPr lvl="1"/>
            <a:r>
              <a:rPr lang="en-US" dirty="0"/>
              <a:t>Create a timer</a:t>
            </a:r>
          </a:p>
        </p:txBody>
      </p:sp>
      <p:pic>
        <p:nvPicPr>
          <p:cNvPr id="5" name="Picture 4">
            <a:extLst>
              <a:ext uri="{FF2B5EF4-FFF2-40B4-BE49-F238E27FC236}">
                <a16:creationId xmlns:a16="http://schemas.microsoft.com/office/drawing/2014/main" id="{8196E197-4FB5-DA47-3214-FCC957A22C15}"/>
              </a:ext>
            </a:extLst>
          </p:cNvPr>
          <p:cNvPicPr>
            <a:picLocks noChangeAspect="1"/>
          </p:cNvPicPr>
          <p:nvPr/>
        </p:nvPicPr>
        <p:blipFill>
          <a:blip r:embed="rId3"/>
          <a:stretch>
            <a:fillRect/>
          </a:stretch>
        </p:blipFill>
        <p:spPr>
          <a:xfrm>
            <a:off x="6190359" y="1276764"/>
            <a:ext cx="5801535" cy="5449060"/>
          </a:xfrm>
          <a:prstGeom prst="rect">
            <a:avLst/>
          </a:prstGeom>
        </p:spPr>
      </p:pic>
    </p:spTree>
    <p:extLst>
      <p:ext uri="{BB962C8B-B14F-4D97-AF65-F5344CB8AC3E}">
        <p14:creationId xmlns:p14="http://schemas.microsoft.com/office/powerpoint/2010/main" val="209077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00B0-6106-80AB-F7B2-978A52CB2EE1}"/>
              </a:ext>
            </a:extLst>
          </p:cNvPr>
          <p:cNvSpPr>
            <a:spLocks noGrp="1"/>
          </p:cNvSpPr>
          <p:nvPr>
            <p:ph type="title"/>
          </p:nvPr>
        </p:nvSpPr>
        <p:spPr/>
        <p:txBody>
          <a:bodyPr/>
          <a:lstStyle/>
          <a:p>
            <a:r>
              <a:rPr lang="en-US" dirty="0"/>
              <a:t>Random Methods</a:t>
            </a:r>
          </a:p>
        </p:txBody>
      </p:sp>
      <p:sp>
        <p:nvSpPr>
          <p:cNvPr id="3" name="Content Placeholder 2">
            <a:extLst>
              <a:ext uri="{FF2B5EF4-FFF2-40B4-BE49-F238E27FC236}">
                <a16:creationId xmlns:a16="http://schemas.microsoft.com/office/drawing/2014/main" id="{0F69202A-7F91-C43B-BB52-74FDE225424A}"/>
              </a:ext>
            </a:extLst>
          </p:cNvPr>
          <p:cNvSpPr>
            <a:spLocks noGrp="1"/>
          </p:cNvSpPr>
          <p:nvPr>
            <p:ph idx="1"/>
          </p:nvPr>
        </p:nvSpPr>
        <p:spPr/>
        <p:txBody>
          <a:bodyPr/>
          <a:lstStyle/>
          <a:p>
            <a:r>
              <a:rPr lang="en-US" dirty="0" err="1"/>
              <a:t>GetItems</a:t>
            </a:r>
            <a:r>
              <a:rPr lang="en-US" dirty="0"/>
              <a:t>&lt;T&gt;()</a:t>
            </a:r>
          </a:p>
          <a:p>
            <a:r>
              <a:rPr lang="en-US" dirty="0"/>
              <a:t>Shuffle&lt;T&gt;()</a:t>
            </a:r>
          </a:p>
        </p:txBody>
      </p:sp>
    </p:spTree>
    <p:extLst>
      <p:ext uri="{BB962C8B-B14F-4D97-AF65-F5344CB8AC3E}">
        <p14:creationId xmlns:p14="http://schemas.microsoft.com/office/powerpoint/2010/main" val="259792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BF79-EE92-596C-C747-817922401730}"/>
              </a:ext>
            </a:extLst>
          </p:cNvPr>
          <p:cNvSpPr>
            <a:spLocks noGrp="1"/>
          </p:cNvSpPr>
          <p:nvPr>
            <p:ph type="title"/>
          </p:nvPr>
        </p:nvSpPr>
        <p:spPr/>
        <p:txBody>
          <a:bodyPr/>
          <a:lstStyle/>
          <a:p>
            <a:r>
              <a:rPr lang="en-US" dirty="0"/>
              <a:t>Performance-Focused Types</a:t>
            </a:r>
          </a:p>
        </p:txBody>
      </p:sp>
      <p:sp>
        <p:nvSpPr>
          <p:cNvPr id="3" name="Content Placeholder 2">
            <a:extLst>
              <a:ext uri="{FF2B5EF4-FFF2-40B4-BE49-F238E27FC236}">
                <a16:creationId xmlns:a16="http://schemas.microsoft.com/office/drawing/2014/main" id="{10BC54B6-5964-A206-CFE6-391A961DB13B}"/>
              </a:ext>
            </a:extLst>
          </p:cNvPr>
          <p:cNvSpPr>
            <a:spLocks noGrp="1"/>
          </p:cNvSpPr>
          <p:nvPr>
            <p:ph idx="1"/>
          </p:nvPr>
        </p:nvSpPr>
        <p:spPr/>
        <p:txBody>
          <a:bodyPr/>
          <a:lstStyle/>
          <a:p>
            <a:r>
              <a:rPr lang="en-US" dirty="0" err="1"/>
              <a:t>System.Collections.Frozen</a:t>
            </a:r>
            <a:endParaRPr lang="en-US" dirty="0"/>
          </a:p>
        </p:txBody>
      </p:sp>
    </p:spTree>
    <p:extLst>
      <p:ext uri="{BB962C8B-B14F-4D97-AF65-F5344CB8AC3E}">
        <p14:creationId xmlns:p14="http://schemas.microsoft.com/office/powerpoint/2010/main" val="268932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BF79-EE92-596C-C747-817922401730}"/>
              </a:ext>
            </a:extLst>
          </p:cNvPr>
          <p:cNvSpPr>
            <a:spLocks noGrp="1"/>
          </p:cNvSpPr>
          <p:nvPr>
            <p:ph type="title"/>
          </p:nvPr>
        </p:nvSpPr>
        <p:spPr/>
        <p:txBody>
          <a:bodyPr/>
          <a:lstStyle/>
          <a:p>
            <a:r>
              <a:rPr lang="en-US" dirty="0"/>
              <a:t>Performance-Focused Types</a:t>
            </a:r>
          </a:p>
        </p:txBody>
      </p:sp>
      <p:sp>
        <p:nvSpPr>
          <p:cNvPr id="3" name="Content Placeholder 2">
            <a:extLst>
              <a:ext uri="{FF2B5EF4-FFF2-40B4-BE49-F238E27FC236}">
                <a16:creationId xmlns:a16="http://schemas.microsoft.com/office/drawing/2014/main" id="{10BC54B6-5964-A206-CFE6-391A961DB13B}"/>
              </a:ext>
            </a:extLst>
          </p:cNvPr>
          <p:cNvSpPr>
            <a:spLocks noGrp="1"/>
          </p:cNvSpPr>
          <p:nvPr>
            <p:ph idx="1"/>
          </p:nvPr>
        </p:nvSpPr>
        <p:spPr/>
        <p:txBody>
          <a:bodyPr/>
          <a:lstStyle/>
          <a:p>
            <a:r>
              <a:rPr lang="en-US" dirty="0" err="1"/>
              <a:t>System.Collections.Frozen</a:t>
            </a:r>
            <a:endParaRPr lang="en-US" dirty="0"/>
          </a:p>
          <a:p>
            <a:r>
              <a:rPr lang="en-US" dirty="0" err="1"/>
              <a:t>System.Buffers.SearchValues</a:t>
            </a:r>
            <a:r>
              <a:rPr lang="en-US" dirty="0"/>
              <a:t>&lt;T&gt;</a:t>
            </a:r>
          </a:p>
          <a:p>
            <a:endParaRPr lang="en-US" dirty="0"/>
          </a:p>
        </p:txBody>
      </p:sp>
    </p:spTree>
    <p:extLst>
      <p:ext uri="{BB962C8B-B14F-4D97-AF65-F5344CB8AC3E}">
        <p14:creationId xmlns:p14="http://schemas.microsoft.com/office/powerpoint/2010/main" val="276851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BF79-EE92-596C-C747-817922401730}"/>
              </a:ext>
            </a:extLst>
          </p:cNvPr>
          <p:cNvSpPr>
            <a:spLocks noGrp="1"/>
          </p:cNvSpPr>
          <p:nvPr>
            <p:ph type="title"/>
          </p:nvPr>
        </p:nvSpPr>
        <p:spPr/>
        <p:txBody>
          <a:bodyPr/>
          <a:lstStyle/>
          <a:p>
            <a:r>
              <a:rPr lang="en-US" dirty="0"/>
              <a:t>Performance-Focused Types</a:t>
            </a:r>
          </a:p>
        </p:txBody>
      </p:sp>
      <p:sp>
        <p:nvSpPr>
          <p:cNvPr id="3" name="Content Placeholder 2">
            <a:extLst>
              <a:ext uri="{FF2B5EF4-FFF2-40B4-BE49-F238E27FC236}">
                <a16:creationId xmlns:a16="http://schemas.microsoft.com/office/drawing/2014/main" id="{10BC54B6-5964-A206-CFE6-391A961DB13B}"/>
              </a:ext>
            </a:extLst>
          </p:cNvPr>
          <p:cNvSpPr>
            <a:spLocks noGrp="1"/>
          </p:cNvSpPr>
          <p:nvPr>
            <p:ph idx="1"/>
          </p:nvPr>
        </p:nvSpPr>
        <p:spPr/>
        <p:txBody>
          <a:bodyPr/>
          <a:lstStyle/>
          <a:p>
            <a:r>
              <a:rPr lang="en-US" dirty="0" err="1"/>
              <a:t>System.Collections.Frozen</a:t>
            </a:r>
            <a:endParaRPr lang="en-US" dirty="0"/>
          </a:p>
          <a:p>
            <a:r>
              <a:rPr lang="en-US" dirty="0" err="1"/>
              <a:t>System.Buffers.SearchValues</a:t>
            </a:r>
            <a:r>
              <a:rPr lang="en-US" dirty="0"/>
              <a:t>&lt;T&gt;</a:t>
            </a:r>
          </a:p>
          <a:p>
            <a:r>
              <a:rPr lang="en-US" dirty="0" err="1"/>
              <a:t>System.Text.CompositeFormat</a:t>
            </a:r>
            <a:endParaRPr lang="en-US" dirty="0"/>
          </a:p>
          <a:p>
            <a:endParaRPr lang="en-US" dirty="0"/>
          </a:p>
        </p:txBody>
      </p:sp>
      <p:pic>
        <p:nvPicPr>
          <p:cNvPr id="5" name="Picture 4">
            <a:extLst>
              <a:ext uri="{FF2B5EF4-FFF2-40B4-BE49-F238E27FC236}">
                <a16:creationId xmlns:a16="http://schemas.microsoft.com/office/drawing/2014/main" id="{82223761-BBC2-5A70-C6B0-765F2C7DAB27}"/>
              </a:ext>
            </a:extLst>
          </p:cNvPr>
          <p:cNvPicPr>
            <a:picLocks noChangeAspect="1"/>
          </p:cNvPicPr>
          <p:nvPr/>
        </p:nvPicPr>
        <p:blipFill>
          <a:blip r:embed="rId3"/>
          <a:stretch>
            <a:fillRect/>
          </a:stretch>
        </p:blipFill>
        <p:spPr>
          <a:xfrm>
            <a:off x="1611181" y="3718641"/>
            <a:ext cx="8804994" cy="2084999"/>
          </a:xfrm>
          <a:prstGeom prst="rect">
            <a:avLst/>
          </a:prstGeom>
        </p:spPr>
      </p:pic>
    </p:spTree>
    <p:extLst>
      <p:ext uri="{BB962C8B-B14F-4D97-AF65-F5344CB8AC3E}">
        <p14:creationId xmlns:p14="http://schemas.microsoft.com/office/powerpoint/2010/main" val="39975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BF79-EE92-596C-C747-817922401730}"/>
              </a:ext>
            </a:extLst>
          </p:cNvPr>
          <p:cNvSpPr>
            <a:spLocks noGrp="1"/>
          </p:cNvSpPr>
          <p:nvPr>
            <p:ph type="title"/>
          </p:nvPr>
        </p:nvSpPr>
        <p:spPr/>
        <p:txBody>
          <a:bodyPr/>
          <a:lstStyle/>
          <a:p>
            <a:r>
              <a:rPr lang="en-US" dirty="0"/>
              <a:t>Performance-Focused Types</a:t>
            </a:r>
          </a:p>
        </p:txBody>
      </p:sp>
      <p:sp>
        <p:nvSpPr>
          <p:cNvPr id="3" name="Content Placeholder 2">
            <a:extLst>
              <a:ext uri="{FF2B5EF4-FFF2-40B4-BE49-F238E27FC236}">
                <a16:creationId xmlns:a16="http://schemas.microsoft.com/office/drawing/2014/main" id="{10BC54B6-5964-A206-CFE6-391A961DB13B}"/>
              </a:ext>
            </a:extLst>
          </p:cNvPr>
          <p:cNvSpPr>
            <a:spLocks noGrp="1"/>
          </p:cNvSpPr>
          <p:nvPr>
            <p:ph idx="1"/>
          </p:nvPr>
        </p:nvSpPr>
        <p:spPr/>
        <p:txBody>
          <a:bodyPr/>
          <a:lstStyle/>
          <a:p>
            <a:r>
              <a:rPr lang="en-US" dirty="0" err="1"/>
              <a:t>System.Collections.Frozen</a:t>
            </a:r>
            <a:endParaRPr lang="en-US" dirty="0"/>
          </a:p>
          <a:p>
            <a:r>
              <a:rPr lang="en-US" dirty="0" err="1"/>
              <a:t>System.Buffers.SearchValues</a:t>
            </a:r>
            <a:r>
              <a:rPr lang="en-US" dirty="0"/>
              <a:t>&lt;T&gt;</a:t>
            </a:r>
          </a:p>
          <a:p>
            <a:r>
              <a:rPr lang="en-US" dirty="0" err="1"/>
              <a:t>System.Text.CompositeFormat</a:t>
            </a:r>
            <a:endParaRPr lang="en-US" dirty="0"/>
          </a:p>
          <a:p>
            <a:r>
              <a:rPr lang="en-US" dirty="0"/>
              <a:t>System.IO.Hashing.XxHash3</a:t>
            </a:r>
          </a:p>
          <a:p>
            <a:r>
              <a:rPr lang="en-US" dirty="0"/>
              <a:t>System.IO.Hashing.XxHash128</a:t>
            </a:r>
          </a:p>
          <a:p>
            <a:endParaRPr lang="en-US" dirty="0"/>
          </a:p>
        </p:txBody>
      </p:sp>
    </p:spTree>
    <p:extLst>
      <p:ext uri="{BB962C8B-B14F-4D97-AF65-F5344CB8AC3E}">
        <p14:creationId xmlns:p14="http://schemas.microsoft.com/office/powerpoint/2010/main" val="2616888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B865-E52F-9FCA-9B3E-0C5845F2DC8A}"/>
              </a:ext>
            </a:extLst>
          </p:cNvPr>
          <p:cNvSpPr>
            <a:spLocks noGrp="1"/>
          </p:cNvSpPr>
          <p:nvPr>
            <p:ph type="title"/>
          </p:nvPr>
        </p:nvSpPr>
        <p:spPr/>
        <p:txBody>
          <a:bodyPr/>
          <a:lstStyle/>
          <a:p>
            <a:r>
              <a:rPr lang="en-US" dirty="0"/>
              <a:t>Data Validation</a:t>
            </a:r>
          </a:p>
        </p:txBody>
      </p:sp>
      <p:graphicFrame>
        <p:nvGraphicFramePr>
          <p:cNvPr id="4" name="Content Placeholder 3">
            <a:extLst>
              <a:ext uri="{FF2B5EF4-FFF2-40B4-BE49-F238E27FC236}">
                <a16:creationId xmlns:a16="http://schemas.microsoft.com/office/drawing/2014/main" id="{2EF90B96-131A-7F3E-23B3-548397F03B1D}"/>
              </a:ext>
            </a:extLst>
          </p:cNvPr>
          <p:cNvGraphicFramePr>
            <a:graphicFrameLocks noGrp="1"/>
          </p:cNvGraphicFramePr>
          <p:nvPr>
            <p:ph idx="1"/>
            <p:extLst>
              <p:ext uri="{D42A27DB-BD31-4B8C-83A1-F6EECF244321}">
                <p14:modId xmlns:p14="http://schemas.microsoft.com/office/powerpoint/2010/main" val="200572010"/>
              </p:ext>
            </p:extLst>
          </p:nvPr>
        </p:nvGraphicFramePr>
        <p:xfrm>
          <a:off x="838200" y="1825625"/>
          <a:ext cx="10515600" cy="2936240"/>
        </p:xfrm>
        <a:graphic>
          <a:graphicData uri="http://schemas.openxmlformats.org/drawingml/2006/table">
            <a:tbl>
              <a:tblPr firstRow="1" bandRow="1">
                <a:tableStyleId>{5C22544A-7EE6-4342-B048-85BDC9FD1C3A}</a:tableStyleId>
              </a:tblPr>
              <a:tblGrid>
                <a:gridCol w="2968690">
                  <a:extLst>
                    <a:ext uri="{9D8B030D-6E8A-4147-A177-3AD203B41FA5}">
                      <a16:colId xmlns:a16="http://schemas.microsoft.com/office/drawing/2014/main" val="761518870"/>
                    </a:ext>
                  </a:extLst>
                </a:gridCol>
                <a:gridCol w="7546910">
                  <a:extLst>
                    <a:ext uri="{9D8B030D-6E8A-4147-A177-3AD203B41FA5}">
                      <a16:colId xmlns:a16="http://schemas.microsoft.com/office/drawing/2014/main" val="3351887032"/>
                    </a:ext>
                  </a:extLst>
                </a:gridCol>
              </a:tblGrid>
              <a:tr h="370840">
                <a:tc>
                  <a:txBody>
                    <a:bodyPr/>
                    <a:lstStyle/>
                    <a:p>
                      <a:r>
                        <a:rPr lang="en-US" dirty="0"/>
                        <a:t>New API</a:t>
                      </a:r>
                    </a:p>
                  </a:txBody>
                  <a:tcPr/>
                </a:tc>
                <a:tc>
                  <a:txBody>
                    <a:bodyPr/>
                    <a:lstStyle/>
                    <a:p>
                      <a:r>
                        <a:rPr lang="en-US" dirty="0"/>
                        <a:t>Description</a:t>
                      </a:r>
                    </a:p>
                  </a:txBody>
                  <a:tcPr/>
                </a:tc>
                <a:extLst>
                  <a:ext uri="{0D108BD9-81ED-4DB2-BD59-A6C34878D82A}">
                    <a16:rowId xmlns:a16="http://schemas.microsoft.com/office/drawing/2014/main" val="606471727"/>
                  </a:ext>
                </a:extLst>
              </a:tr>
              <a:tr h="370840">
                <a:tc>
                  <a:txBody>
                    <a:bodyPr/>
                    <a:lstStyle/>
                    <a:p>
                      <a:r>
                        <a:rPr lang="en-US" dirty="0" err="1"/>
                        <a:t>MinimumIsExclusive</a:t>
                      </a:r>
                      <a:endParaRPr lang="en-US" dirty="0"/>
                    </a:p>
                    <a:p>
                      <a:r>
                        <a:rPr lang="en-US" dirty="0" err="1"/>
                        <a:t>MaximumIsExclusive</a:t>
                      </a:r>
                      <a:endParaRPr lang="en-US" dirty="0"/>
                    </a:p>
                  </a:txBody>
                  <a:tcPr/>
                </a:tc>
                <a:tc>
                  <a:txBody>
                    <a:bodyPr/>
                    <a:lstStyle/>
                    <a:p>
                      <a:r>
                        <a:rPr lang="en-US" dirty="0"/>
                        <a:t>Specifies whether bounds are included in the allowable range.</a:t>
                      </a:r>
                    </a:p>
                  </a:txBody>
                  <a:tcPr/>
                </a:tc>
                <a:extLst>
                  <a:ext uri="{0D108BD9-81ED-4DB2-BD59-A6C34878D82A}">
                    <a16:rowId xmlns:a16="http://schemas.microsoft.com/office/drawing/2014/main" val="3114157007"/>
                  </a:ext>
                </a:extLst>
              </a:tr>
              <a:tr h="370840">
                <a:tc>
                  <a:txBody>
                    <a:bodyPr/>
                    <a:lstStyle/>
                    <a:p>
                      <a:r>
                        <a:rPr lang="en-US" dirty="0"/>
                        <a:t>Length</a:t>
                      </a:r>
                    </a:p>
                  </a:txBody>
                  <a:tcPr/>
                </a:tc>
                <a:tc>
                  <a:txBody>
                    <a:bodyPr/>
                    <a:lstStyle/>
                    <a:p>
                      <a:r>
                        <a:rPr lang="en-US" dirty="0"/>
                        <a:t>Specifies both lower and upper bounds for string or collections. For example </a:t>
                      </a:r>
                      <a:r>
                        <a:rPr lang="en-US" dirty="0">
                          <a:latin typeface="Courier New" panose="02070309020205020404" pitchFamily="49" charset="0"/>
                          <a:cs typeface="Courier New" panose="02070309020205020404" pitchFamily="49" charset="0"/>
                        </a:rPr>
                        <a:t>[Length(10, 20)]</a:t>
                      </a:r>
                      <a:r>
                        <a:rPr lang="en-US" dirty="0"/>
                        <a:t> requires at least 10 elements and at most 20 elements in a collection.</a:t>
                      </a:r>
                    </a:p>
                  </a:txBody>
                  <a:tcPr/>
                </a:tc>
                <a:extLst>
                  <a:ext uri="{0D108BD9-81ED-4DB2-BD59-A6C34878D82A}">
                    <a16:rowId xmlns:a16="http://schemas.microsoft.com/office/drawing/2014/main" val="2221362075"/>
                  </a:ext>
                </a:extLst>
              </a:tr>
              <a:tr h="370840">
                <a:tc>
                  <a:txBody>
                    <a:bodyPr/>
                    <a:lstStyle/>
                    <a:p>
                      <a:r>
                        <a:rPr lang="en-US" dirty="0"/>
                        <a:t>Base64String</a:t>
                      </a:r>
                    </a:p>
                  </a:txBody>
                  <a:tcPr/>
                </a:tc>
                <a:tc>
                  <a:txBody>
                    <a:bodyPr/>
                    <a:lstStyle/>
                    <a:p>
                      <a:r>
                        <a:rPr lang="en-US" dirty="0"/>
                        <a:t>Validates that a string is a valid Base64 representation.</a:t>
                      </a:r>
                    </a:p>
                  </a:txBody>
                  <a:tcPr/>
                </a:tc>
                <a:extLst>
                  <a:ext uri="{0D108BD9-81ED-4DB2-BD59-A6C34878D82A}">
                    <a16:rowId xmlns:a16="http://schemas.microsoft.com/office/drawing/2014/main" val="159674594"/>
                  </a:ext>
                </a:extLst>
              </a:tr>
              <a:tr h="370840">
                <a:tc>
                  <a:txBody>
                    <a:bodyPr/>
                    <a:lstStyle/>
                    <a:p>
                      <a:r>
                        <a:rPr lang="en-US" dirty="0" err="1"/>
                        <a:t>AllowedValues</a:t>
                      </a:r>
                      <a:endParaRPr lang="en-US" dirty="0"/>
                    </a:p>
                    <a:p>
                      <a:r>
                        <a:rPr lang="en-US" dirty="0" err="1"/>
                        <a:t>DeniedValues</a:t>
                      </a:r>
                      <a:endParaRPr lang="en-US" dirty="0"/>
                    </a:p>
                  </a:txBody>
                  <a:tcPr/>
                </a:tc>
                <a:tc>
                  <a:txBody>
                    <a:bodyPr/>
                    <a:lstStyle/>
                    <a:p>
                      <a:r>
                        <a:rPr lang="en-US" dirty="0"/>
                        <a:t>Specify allow lists and deny lists. For example, </a:t>
                      </a:r>
                      <a:r>
                        <a:rPr lang="en-US" dirty="0">
                          <a:highlight>
                            <a:srgbClr val="C0C0C0"/>
                          </a:highlight>
                          <a:latin typeface="Courier New" panose="02070309020205020404" pitchFamily="49" charset="0"/>
                          <a:cs typeface="Courier New" panose="02070309020205020404" pitchFamily="49" charset="0"/>
                        </a:rPr>
                        <a:t>[</a:t>
                      </a:r>
                      <a:r>
                        <a:rPr lang="en-US" dirty="0" err="1">
                          <a:highlight>
                            <a:srgbClr val="C0C0C0"/>
                          </a:highlight>
                          <a:latin typeface="Courier New" panose="02070309020205020404" pitchFamily="49" charset="0"/>
                          <a:cs typeface="Courier New" panose="02070309020205020404" pitchFamily="49" charset="0"/>
                        </a:rPr>
                        <a:t>AllowedValues</a:t>
                      </a:r>
                      <a:r>
                        <a:rPr lang="en-US" dirty="0">
                          <a:highlight>
                            <a:srgbClr val="C0C0C0"/>
                          </a:highlight>
                          <a:latin typeface="Courier New" panose="02070309020205020404" pitchFamily="49" charset="0"/>
                          <a:cs typeface="Courier New" panose="02070309020205020404" pitchFamily="49" charset="0"/>
                        </a:rPr>
                        <a:t>(“apple”, “banana”, “mango”)]</a:t>
                      </a:r>
                      <a:r>
                        <a:rPr lang="en-US" dirty="0">
                          <a:latin typeface="+mn-lt"/>
                          <a:cs typeface="Courier New" panose="02070309020205020404" pitchFamily="49" charset="0"/>
                        </a:rPr>
                        <a:t>.</a:t>
                      </a:r>
                      <a:endParaRPr lang="en-US" dirty="0">
                        <a:latin typeface="+mn-lt"/>
                      </a:endParaRPr>
                    </a:p>
                  </a:txBody>
                  <a:tcPr/>
                </a:tc>
                <a:extLst>
                  <a:ext uri="{0D108BD9-81ED-4DB2-BD59-A6C34878D82A}">
                    <a16:rowId xmlns:a16="http://schemas.microsoft.com/office/drawing/2014/main" val="3503214081"/>
                  </a:ext>
                </a:extLst>
              </a:tr>
            </a:tbl>
          </a:graphicData>
        </a:graphic>
      </p:graphicFrame>
    </p:spTree>
    <p:extLst>
      <p:ext uri="{BB962C8B-B14F-4D97-AF65-F5344CB8AC3E}">
        <p14:creationId xmlns:p14="http://schemas.microsoft.com/office/powerpoint/2010/main" val="2799283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9181-6B70-D490-6F4D-5FCCD7727C1B}"/>
              </a:ext>
            </a:extLst>
          </p:cNvPr>
          <p:cNvSpPr>
            <a:spLocks noGrp="1"/>
          </p:cNvSpPr>
          <p:nvPr>
            <p:ph type="title"/>
          </p:nvPr>
        </p:nvSpPr>
        <p:spPr/>
        <p:txBody>
          <a:bodyPr/>
          <a:lstStyle/>
          <a:p>
            <a:r>
              <a:rPr lang="en-US" dirty="0"/>
              <a:t>Support for HTTPS proxy</a:t>
            </a:r>
          </a:p>
        </p:txBody>
      </p:sp>
      <p:sp>
        <p:nvSpPr>
          <p:cNvPr id="3" name="Content Placeholder 2">
            <a:extLst>
              <a:ext uri="{FF2B5EF4-FFF2-40B4-BE49-F238E27FC236}">
                <a16:creationId xmlns:a16="http://schemas.microsoft.com/office/drawing/2014/main" id="{21CA1B2A-6C53-CBEC-3735-696F10A43DB5}"/>
              </a:ext>
            </a:extLst>
          </p:cNvPr>
          <p:cNvSpPr>
            <a:spLocks noGrp="1"/>
          </p:cNvSpPr>
          <p:nvPr>
            <p:ph idx="1"/>
          </p:nvPr>
        </p:nvSpPr>
        <p:spPr/>
        <p:txBody>
          <a:bodyPr/>
          <a:lstStyle/>
          <a:p>
            <a:r>
              <a:rPr lang="en-US" dirty="0"/>
              <a:t>To enable HTTPS proxy, set the </a:t>
            </a:r>
            <a:r>
              <a:rPr lang="en-US" dirty="0" err="1"/>
              <a:t>all_proxy</a:t>
            </a:r>
            <a:r>
              <a:rPr lang="en-US" dirty="0"/>
              <a:t> environment variable</a:t>
            </a:r>
          </a:p>
          <a:p>
            <a:r>
              <a:rPr lang="en-US" dirty="0"/>
              <a:t>Or use the </a:t>
            </a:r>
            <a:r>
              <a:rPr lang="en-US" dirty="0" err="1"/>
              <a:t>WebProxy</a:t>
            </a:r>
            <a:r>
              <a:rPr lang="en-US" dirty="0"/>
              <a:t> class to control the proxy programmatically</a:t>
            </a:r>
          </a:p>
        </p:txBody>
      </p:sp>
    </p:spTree>
    <p:extLst>
      <p:ext uri="{BB962C8B-B14F-4D97-AF65-F5344CB8AC3E}">
        <p14:creationId xmlns:p14="http://schemas.microsoft.com/office/powerpoint/2010/main" val="1929255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53F-5184-92DE-C737-1DA156346C69}"/>
              </a:ext>
            </a:extLst>
          </p:cNvPr>
          <p:cNvSpPr>
            <a:spLocks noGrp="1"/>
          </p:cNvSpPr>
          <p:nvPr>
            <p:ph type="title"/>
          </p:nvPr>
        </p:nvSpPr>
        <p:spPr/>
        <p:txBody>
          <a:bodyPr/>
          <a:lstStyle/>
          <a:p>
            <a:r>
              <a:rPr lang="en-US" dirty="0"/>
              <a:t>Stream-based </a:t>
            </a:r>
            <a:r>
              <a:rPr lang="en-US" dirty="0" err="1"/>
              <a:t>ZipFile</a:t>
            </a:r>
            <a:r>
              <a:rPr lang="en-US" dirty="0"/>
              <a:t> methods</a:t>
            </a:r>
          </a:p>
        </p:txBody>
      </p:sp>
      <p:sp>
        <p:nvSpPr>
          <p:cNvPr id="3" name="Content Placeholder 2">
            <a:extLst>
              <a:ext uri="{FF2B5EF4-FFF2-40B4-BE49-F238E27FC236}">
                <a16:creationId xmlns:a16="http://schemas.microsoft.com/office/drawing/2014/main" id="{D40D996F-F821-7FCF-3BF1-7241D82E524C}"/>
              </a:ext>
            </a:extLst>
          </p:cNvPr>
          <p:cNvSpPr>
            <a:spLocks noGrp="1"/>
          </p:cNvSpPr>
          <p:nvPr>
            <p:ph idx="1"/>
          </p:nvPr>
        </p:nvSpPr>
        <p:spPr/>
        <p:txBody>
          <a:bodyPr/>
          <a:lstStyle/>
          <a:p>
            <a:r>
              <a:rPr lang="en-US" dirty="0" err="1"/>
              <a:t>CreateFromDirectory</a:t>
            </a:r>
            <a:endParaRPr lang="en-US" dirty="0"/>
          </a:p>
          <a:p>
            <a:r>
              <a:rPr lang="en-US" dirty="0" err="1"/>
              <a:t>ExtractToDirectory</a:t>
            </a:r>
            <a:endParaRPr lang="en-US" dirty="0"/>
          </a:p>
        </p:txBody>
      </p:sp>
    </p:spTree>
    <p:extLst>
      <p:ext uri="{BB962C8B-B14F-4D97-AF65-F5344CB8AC3E}">
        <p14:creationId xmlns:p14="http://schemas.microsoft.com/office/powerpoint/2010/main" val="1647497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9FC5-360B-FF0F-2E53-2F15EF0EDA95}"/>
              </a:ext>
            </a:extLst>
          </p:cNvPr>
          <p:cNvSpPr>
            <a:spLocks noGrp="1"/>
          </p:cNvSpPr>
          <p:nvPr>
            <p:ph type="title"/>
          </p:nvPr>
        </p:nvSpPr>
        <p:spPr/>
        <p:txBody>
          <a:bodyPr/>
          <a:lstStyle/>
          <a:p>
            <a:r>
              <a:rPr lang="en-US" dirty="0"/>
              <a:t>Native AOT Support</a:t>
            </a:r>
          </a:p>
        </p:txBody>
      </p:sp>
      <p:sp>
        <p:nvSpPr>
          <p:cNvPr id="3" name="Content Placeholder 2">
            <a:extLst>
              <a:ext uri="{FF2B5EF4-FFF2-40B4-BE49-F238E27FC236}">
                <a16:creationId xmlns:a16="http://schemas.microsoft.com/office/drawing/2014/main" id="{A25D57A1-37FC-F613-03D7-FD9C5C7BFACB}"/>
              </a:ext>
            </a:extLst>
          </p:cNvPr>
          <p:cNvSpPr>
            <a:spLocks noGrp="1"/>
          </p:cNvSpPr>
          <p:nvPr>
            <p:ph idx="1"/>
          </p:nvPr>
        </p:nvSpPr>
        <p:spPr/>
        <p:txBody>
          <a:bodyPr/>
          <a:lstStyle/>
          <a:p>
            <a:r>
              <a:rPr lang="en-US" dirty="0"/>
              <a:t>Support for x64 and Arm64 on macOS</a:t>
            </a:r>
          </a:p>
          <a:p>
            <a:r>
              <a:rPr lang="en-US" dirty="0"/>
              <a:t>Reduced Native AOT app size on Linux</a:t>
            </a:r>
          </a:p>
          <a:p>
            <a:r>
              <a:rPr lang="en-US" dirty="0"/>
              <a:t>Specify optimization of size or speed</a:t>
            </a:r>
          </a:p>
        </p:txBody>
      </p:sp>
      <p:graphicFrame>
        <p:nvGraphicFramePr>
          <p:cNvPr id="4" name="Table 3">
            <a:extLst>
              <a:ext uri="{FF2B5EF4-FFF2-40B4-BE49-F238E27FC236}">
                <a16:creationId xmlns:a16="http://schemas.microsoft.com/office/drawing/2014/main" id="{CB406F4E-12DF-C835-0F6B-1FADECC7F19D}"/>
              </a:ext>
            </a:extLst>
          </p:cNvPr>
          <p:cNvGraphicFramePr>
            <a:graphicFrameLocks noGrp="1"/>
          </p:cNvGraphicFramePr>
          <p:nvPr>
            <p:extLst>
              <p:ext uri="{D42A27DB-BD31-4B8C-83A1-F6EECF244321}">
                <p14:modId xmlns:p14="http://schemas.microsoft.com/office/powerpoint/2010/main" val="3309824523"/>
              </p:ext>
            </p:extLst>
          </p:nvPr>
        </p:nvGraphicFramePr>
        <p:xfrm>
          <a:off x="2032000" y="389381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451371388"/>
                    </a:ext>
                  </a:extLst>
                </a:gridCol>
                <a:gridCol w="2709333">
                  <a:extLst>
                    <a:ext uri="{9D8B030D-6E8A-4147-A177-3AD203B41FA5}">
                      <a16:colId xmlns:a16="http://schemas.microsoft.com/office/drawing/2014/main" val="1178643669"/>
                    </a:ext>
                  </a:extLst>
                </a:gridCol>
                <a:gridCol w="2709333">
                  <a:extLst>
                    <a:ext uri="{9D8B030D-6E8A-4147-A177-3AD203B41FA5}">
                      <a16:colId xmlns:a16="http://schemas.microsoft.com/office/drawing/2014/main" val="308488139"/>
                    </a:ext>
                  </a:extLst>
                </a:gridCol>
              </a:tblGrid>
              <a:tr h="370840">
                <a:tc>
                  <a:txBody>
                    <a:bodyPr/>
                    <a:lstStyle/>
                    <a:p>
                      <a:r>
                        <a:rPr lang="en-US" dirty="0"/>
                        <a:t>Operating System</a:t>
                      </a:r>
                    </a:p>
                  </a:txBody>
                  <a:tcPr/>
                </a:tc>
                <a:tc>
                  <a:txBody>
                    <a:bodyPr/>
                    <a:lstStyle/>
                    <a:p>
                      <a:r>
                        <a:rPr lang="en-US" dirty="0"/>
                        <a:t>.NET 7</a:t>
                      </a:r>
                    </a:p>
                  </a:txBody>
                  <a:tcPr/>
                </a:tc>
                <a:tc>
                  <a:txBody>
                    <a:bodyPr/>
                    <a:lstStyle/>
                    <a:p>
                      <a:r>
                        <a:rPr lang="en-US" dirty="0"/>
                        <a:t>.NET 8</a:t>
                      </a:r>
                    </a:p>
                  </a:txBody>
                  <a:tcPr/>
                </a:tc>
                <a:extLst>
                  <a:ext uri="{0D108BD9-81ED-4DB2-BD59-A6C34878D82A}">
                    <a16:rowId xmlns:a16="http://schemas.microsoft.com/office/drawing/2014/main" val="888642785"/>
                  </a:ext>
                </a:extLst>
              </a:tr>
              <a:tr h="370840">
                <a:tc>
                  <a:txBody>
                    <a:bodyPr/>
                    <a:lstStyle/>
                    <a:p>
                      <a:r>
                        <a:rPr lang="en-US" dirty="0"/>
                        <a:t>Linux x64</a:t>
                      </a:r>
                    </a:p>
                  </a:txBody>
                  <a:tcPr/>
                </a:tc>
                <a:tc>
                  <a:txBody>
                    <a:bodyPr/>
                    <a:lstStyle/>
                    <a:p>
                      <a:r>
                        <a:rPr lang="en-US" dirty="0"/>
                        <a:t>3.76-Mb</a:t>
                      </a:r>
                    </a:p>
                  </a:txBody>
                  <a:tcPr/>
                </a:tc>
                <a:tc>
                  <a:txBody>
                    <a:bodyPr/>
                    <a:lstStyle/>
                    <a:p>
                      <a:r>
                        <a:rPr lang="en-US" dirty="0"/>
                        <a:t>1.84-Mb</a:t>
                      </a:r>
                    </a:p>
                  </a:txBody>
                  <a:tcPr/>
                </a:tc>
                <a:extLst>
                  <a:ext uri="{0D108BD9-81ED-4DB2-BD59-A6C34878D82A}">
                    <a16:rowId xmlns:a16="http://schemas.microsoft.com/office/drawing/2014/main" val="748476111"/>
                  </a:ext>
                </a:extLst>
              </a:tr>
              <a:tr h="370840">
                <a:tc>
                  <a:txBody>
                    <a:bodyPr/>
                    <a:lstStyle/>
                    <a:p>
                      <a:r>
                        <a:rPr lang="en-US" dirty="0"/>
                        <a:t>Windows x64</a:t>
                      </a:r>
                    </a:p>
                  </a:txBody>
                  <a:tcPr/>
                </a:tc>
                <a:tc>
                  <a:txBody>
                    <a:bodyPr/>
                    <a:lstStyle/>
                    <a:p>
                      <a:r>
                        <a:rPr lang="en-US" dirty="0"/>
                        <a:t>2.85-Mb</a:t>
                      </a:r>
                    </a:p>
                  </a:txBody>
                  <a:tcPr/>
                </a:tc>
                <a:tc>
                  <a:txBody>
                    <a:bodyPr/>
                    <a:lstStyle/>
                    <a:p>
                      <a:r>
                        <a:rPr lang="en-US" dirty="0"/>
                        <a:t>1.77-Mb</a:t>
                      </a:r>
                    </a:p>
                  </a:txBody>
                  <a:tcPr/>
                </a:tc>
                <a:extLst>
                  <a:ext uri="{0D108BD9-81ED-4DB2-BD59-A6C34878D82A}">
                    <a16:rowId xmlns:a16="http://schemas.microsoft.com/office/drawing/2014/main" val="4023376653"/>
                  </a:ext>
                </a:extLst>
              </a:tr>
            </a:tbl>
          </a:graphicData>
        </a:graphic>
      </p:graphicFrame>
    </p:spTree>
    <p:extLst>
      <p:ext uri="{BB962C8B-B14F-4D97-AF65-F5344CB8AC3E}">
        <p14:creationId xmlns:p14="http://schemas.microsoft.com/office/powerpoint/2010/main" val="196538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4"/>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52836-2BA4-BF46-08E7-3A537EAF5DAC}"/>
              </a:ext>
            </a:extLst>
          </p:cNvPr>
          <p:cNvSpPr>
            <a:spLocks noGrp="1"/>
          </p:cNvSpPr>
          <p:nvPr>
            <p:ph type="title"/>
          </p:nvPr>
        </p:nvSpPr>
        <p:spPr>
          <a:xfrm>
            <a:off x="4995746" y="1709738"/>
            <a:ext cx="7114478" cy="2852737"/>
          </a:xfrm>
        </p:spPr>
        <p:txBody>
          <a:bodyPr/>
          <a:lstStyle/>
          <a:p>
            <a:r>
              <a:rPr lang="en-US" dirty="0"/>
              <a:t>Pushing the Boundaries</a:t>
            </a:r>
          </a:p>
        </p:txBody>
      </p:sp>
      <p:sp>
        <p:nvSpPr>
          <p:cNvPr id="3" name="Text Placeholder 2">
            <a:extLst>
              <a:ext uri="{FF2B5EF4-FFF2-40B4-BE49-F238E27FC236}">
                <a16:creationId xmlns:a16="http://schemas.microsoft.com/office/drawing/2014/main" id="{EC9AB968-D972-CCDB-9F45-E860D239B3DC}"/>
              </a:ext>
            </a:extLst>
          </p:cNvPr>
          <p:cNvSpPr>
            <a:spLocks noGrp="1"/>
          </p:cNvSpPr>
          <p:nvPr>
            <p:ph type="body" idx="1"/>
          </p:nvPr>
        </p:nvSpPr>
        <p:spPr/>
        <p:txBody>
          <a:bodyPr/>
          <a:lstStyle/>
          <a:p>
            <a:r>
              <a:rPr lang="en-US" dirty="0"/>
              <a:t>What’s new in C# 12</a:t>
            </a:r>
          </a:p>
        </p:txBody>
      </p:sp>
    </p:spTree>
    <p:extLst>
      <p:ext uri="{BB962C8B-B14F-4D97-AF65-F5344CB8AC3E}">
        <p14:creationId xmlns:p14="http://schemas.microsoft.com/office/powerpoint/2010/main" val="3132117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9FC5-360B-FF0F-2E53-2F15EF0EDA95}"/>
              </a:ext>
            </a:extLst>
          </p:cNvPr>
          <p:cNvSpPr>
            <a:spLocks noGrp="1"/>
          </p:cNvSpPr>
          <p:nvPr>
            <p:ph type="title"/>
          </p:nvPr>
        </p:nvSpPr>
        <p:spPr/>
        <p:txBody>
          <a:bodyPr/>
          <a:lstStyle/>
          <a:p>
            <a:r>
              <a:rPr lang="en-US" dirty="0"/>
              <a:t>Native AOT Support</a:t>
            </a:r>
          </a:p>
        </p:txBody>
      </p:sp>
      <p:sp>
        <p:nvSpPr>
          <p:cNvPr id="3" name="Content Placeholder 2">
            <a:extLst>
              <a:ext uri="{FF2B5EF4-FFF2-40B4-BE49-F238E27FC236}">
                <a16:creationId xmlns:a16="http://schemas.microsoft.com/office/drawing/2014/main" id="{A25D57A1-37FC-F613-03D7-FD9C5C7BFACB}"/>
              </a:ext>
            </a:extLst>
          </p:cNvPr>
          <p:cNvSpPr>
            <a:spLocks noGrp="1"/>
          </p:cNvSpPr>
          <p:nvPr>
            <p:ph idx="1"/>
          </p:nvPr>
        </p:nvSpPr>
        <p:spPr/>
        <p:txBody>
          <a:bodyPr/>
          <a:lstStyle/>
          <a:p>
            <a:r>
              <a:rPr lang="en-US" dirty="0"/>
              <a:t>Support for x64 and Arm64 on macOS</a:t>
            </a:r>
          </a:p>
          <a:p>
            <a:r>
              <a:rPr lang="en-US" dirty="0"/>
              <a:t>Reduced Native AOT app size on Linux</a:t>
            </a:r>
          </a:p>
          <a:p>
            <a:r>
              <a:rPr lang="en-US" dirty="0"/>
              <a:t>Specify optimization of size or speed</a:t>
            </a:r>
          </a:p>
          <a:p>
            <a:r>
              <a:rPr lang="en-US" dirty="0"/>
              <a:t>Console App template</a:t>
            </a:r>
          </a:p>
          <a:p>
            <a:endParaRPr lang="en-US" dirty="0"/>
          </a:p>
        </p:txBody>
      </p:sp>
      <p:sp>
        <p:nvSpPr>
          <p:cNvPr id="5" name="TextBox 4">
            <a:extLst>
              <a:ext uri="{FF2B5EF4-FFF2-40B4-BE49-F238E27FC236}">
                <a16:creationId xmlns:a16="http://schemas.microsoft.com/office/drawing/2014/main" id="{A869E41C-7886-A145-31B6-BEEB2AB39456}"/>
              </a:ext>
            </a:extLst>
          </p:cNvPr>
          <p:cNvSpPr txBox="1"/>
          <p:nvPr/>
        </p:nvSpPr>
        <p:spPr>
          <a:xfrm>
            <a:off x="3041317" y="4253023"/>
            <a:ext cx="6109365" cy="584775"/>
          </a:xfrm>
          <a:prstGeom prst="rect">
            <a:avLst/>
          </a:prstGeom>
          <a:noFill/>
        </p:spPr>
        <p:txBody>
          <a:bodyPr wrap="none" rtlCol="0">
            <a:spAutoFit/>
          </a:bodyPr>
          <a:lstStyle/>
          <a:p>
            <a:r>
              <a:rPr lang="en-US" sz="3200" dirty="0">
                <a:highlight>
                  <a:srgbClr val="C0C0C0"/>
                </a:highlight>
                <a:latin typeface="Courier New" panose="02070309020205020404" pitchFamily="49" charset="0"/>
                <a:cs typeface="Courier New" panose="02070309020205020404" pitchFamily="49" charset="0"/>
              </a:rPr>
              <a:t>dotnet new console --</a:t>
            </a:r>
            <a:r>
              <a:rPr lang="en-US" sz="3200" dirty="0" err="1">
                <a:highlight>
                  <a:srgbClr val="C0C0C0"/>
                </a:highlight>
                <a:latin typeface="Courier New" panose="02070309020205020404" pitchFamily="49" charset="0"/>
                <a:cs typeface="Courier New" panose="02070309020205020404" pitchFamily="49" charset="0"/>
              </a:rPr>
              <a:t>aot</a:t>
            </a:r>
            <a:endParaRPr lang="en-US" sz="3200" dirty="0">
              <a:highlight>
                <a:srgbClr val="C0C0C0"/>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306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9FC5-360B-FF0F-2E53-2F15EF0EDA95}"/>
              </a:ext>
            </a:extLst>
          </p:cNvPr>
          <p:cNvSpPr>
            <a:spLocks noGrp="1"/>
          </p:cNvSpPr>
          <p:nvPr>
            <p:ph type="title"/>
          </p:nvPr>
        </p:nvSpPr>
        <p:spPr/>
        <p:txBody>
          <a:bodyPr/>
          <a:lstStyle/>
          <a:p>
            <a:r>
              <a:rPr lang="en-US" dirty="0"/>
              <a:t>Native AOT Support</a:t>
            </a:r>
          </a:p>
        </p:txBody>
      </p:sp>
      <p:sp>
        <p:nvSpPr>
          <p:cNvPr id="3" name="Content Placeholder 2">
            <a:extLst>
              <a:ext uri="{FF2B5EF4-FFF2-40B4-BE49-F238E27FC236}">
                <a16:creationId xmlns:a16="http://schemas.microsoft.com/office/drawing/2014/main" id="{A25D57A1-37FC-F613-03D7-FD9C5C7BFACB}"/>
              </a:ext>
            </a:extLst>
          </p:cNvPr>
          <p:cNvSpPr>
            <a:spLocks noGrp="1"/>
          </p:cNvSpPr>
          <p:nvPr>
            <p:ph idx="1"/>
          </p:nvPr>
        </p:nvSpPr>
        <p:spPr/>
        <p:txBody>
          <a:bodyPr/>
          <a:lstStyle/>
          <a:p>
            <a:r>
              <a:rPr lang="en-US" dirty="0"/>
              <a:t>Support for x64 and Arm64 on macOS</a:t>
            </a:r>
          </a:p>
          <a:p>
            <a:r>
              <a:rPr lang="en-US" dirty="0"/>
              <a:t>Reduced Native AOT app size on Linux</a:t>
            </a:r>
          </a:p>
          <a:p>
            <a:r>
              <a:rPr lang="en-US" dirty="0"/>
              <a:t>Specify optimization of size or speed</a:t>
            </a:r>
          </a:p>
          <a:p>
            <a:r>
              <a:rPr lang="en-US" dirty="0"/>
              <a:t>Console App template</a:t>
            </a:r>
          </a:p>
          <a:p>
            <a:r>
              <a:rPr lang="en-US" dirty="0"/>
              <a:t>Target iOS-like platforms</a:t>
            </a:r>
          </a:p>
          <a:p>
            <a:endParaRPr lang="en-US" dirty="0"/>
          </a:p>
        </p:txBody>
      </p:sp>
    </p:spTree>
    <p:extLst>
      <p:ext uri="{BB962C8B-B14F-4D97-AF65-F5344CB8AC3E}">
        <p14:creationId xmlns:p14="http://schemas.microsoft.com/office/powerpoint/2010/main" val="2999566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6609-BF9B-E695-A949-8FE25ABBEF7D}"/>
              </a:ext>
            </a:extLst>
          </p:cNvPr>
          <p:cNvSpPr>
            <a:spLocks noGrp="1"/>
          </p:cNvSpPr>
          <p:nvPr>
            <p:ph type="title"/>
          </p:nvPr>
        </p:nvSpPr>
        <p:spPr/>
        <p:txBody>
          <a:bodyPr/>
          <a:lstStyle/>
          <a:p>
            <a:r>
              <a:rPr lang="en-US" dirty="0"/>
              <a:t>Performance Improvements</a:t>
            </a:r>
          </a:p>
        </p:txBody>
      </p:sp>
      <p:sp>
        <p:nvSpPr>
          <p:cNvPr id="3" name="Content Placeholder 2">
            <a:extLst>
              <a:ext uri="{FF2B5EF4-FFF2-40B4-BE49-F238E27FC236}">
                <a16:creationId xmlns:a16="http://schemas.microsoft.com/office/drawing/2014/main" id="{363D2EF0-1415-9446-BA3A-5BFC57D2757F}"/>
              </a:ext>
            </a:extLst>
          </p:cNvPr>
          <p:cNvSpPr>
            <a:spLocks noGrp="1"/>
          </p:cNvSpPr>
          <p:nvPr>
            <p:ph idx="1"/>
          </p:nvPr>
        </p:nvSpPr>
        <p:spPr/>
        <p:txBody>
          <a:bodyPr>
            <a:normAutofit fontScale="92500"/>
          </a:bodyPr>
          <a:lstStyle/>
          <a:p>
            <a:r>
              <a:rPr lang="en-US" dirty="0"/>
              <a:t>Arm64 performance improvements</a:t>
            </a:r>
          </a:p>
          <a:p>
            <a:r>
              <a:rPr lang="en-US" dirty="0"/>
              <a:t>SIMD improvements</a:t>
            </a:r>
          </a:p>
          <a:p>
            <a:r>
              <a:rPr lang="en-US" dirty="0"/>
              <a:t>Support for AVX-512 ISA extensions</a:t>
            </a:r>
          </a:p>
          <a:p>
            <a:r>
              <a:rPr lang="en-US" dirty="0"/>
              <a:t>Cloud-native improvements</a:t>
            </a:r>
          </a:p>
          <a:p>
            <a:r>
              <a:rPr lang="en-US" dirty="0"/>
              <a:t>JIT throughput improvements</a:t>
            </a:r>
          </a:p>
          <a:p>
            <a:r>
              <a:rPr lang="en-US" dirty="0"/>
              <a:t>Loop and general optimizations</a:t>
            </a:r>
          </a:p>
          <a:p>
            <a:r>
              <a:rPr lang="en-US" dirty="0"/>
              <a:t>Optimized access for fields marked with </a:t>
            </a:r>
            <a:r>
              <a:rPr lang="en-US" dirty="0" err="1"/>
              <a:t>ThreadStaticAttribute</a:t>
            </a:r>
            <a:endParaRPr lang="en-US" dirty="0"/>
          </a:p>
          <a:p>
            <a:r>
              <a:rPr lang="en-US" dirty="0"/>
              <a:t>Consecutive register allocation</a:t>
            </a:r>
          </a:p>
          <a:p>
            <a:r>
              <a:rPr lang="en-US" dirty="0"/>
              <a:t>JIT/</a:t>
            </a:r>
            <a:r>
              <a:rPr lang="en-US" dirty="0" err="1"/>
              <a:t>NativeAOT</a:t>
            </a:r>
            <a:r>
              <a:rPr lang="en-US" dirty="0"/>
              <a:t> can now unroll and auto-vectorize some memory operations</a:t>
            </a:r>
          </a:p>
        </p:txBody>
      </p:sp>
    </p:spTree>
    <p:extLst>
      <p:ext uri="{BB962C8B-B14F-4D97-AF65-F5344CB8AC3E}">
        <p14:creationId xmlns:p14="http://schemas.microsoft.com/office/powerpoint/2010/main" val="873585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0379-BA19-2A58-2B7C-AF87101E8B52}"/>
              </a:ext>
            </a:extLst>
          </p:cNvPr>
          <p:cNvSpPr>
            <a:spLocks noGrp="1"/>
          </p:cNvSpPr>
          <p:nvPr>
            <p:ph type="title"/>
          </p:nvPr>
        </p:nvSpPr>
        <p:spPr/>
        <p:txBody>
          <a:bodyPr/>
          <a:lstStyle/>
          <a:p>
            <a:r>
              <a:rPr lang="en-US" dirty="0"/>
              <a:t>.NET SDK Enhancements</a:t>
            </a:r>
          </a:p>
        </p:txBody>
      </p:sp>
      <p:sp>
        <p:nvSpPr>
          <p:cNvPr id="3" name="Content Placeholder 2">
            <a:extLst>
              <a:ext uri="{FF2B5EF4-FFF2-40B4-BE49-F238E27FC236}">
                <a16:creationId xmlns:a16="http://schemas.microsoft.com/office/drawing/2014/main" id="{538A5C3A-48C6-0D4C-2C80-235F91A27E88}"/>
              </a:ext>
            </a:extLst>
          </p:cNvPr>
          <p:cNvSpPr>
            <a:spLocks noGrp="1"/>
          </p:cNvSpPr>
          <p:nvPr>
            <p:ph idx="1"/>
          </p:nvPr>
        </p:nvSpPr>
        <p:spPr/>
        <p:txBody>
          <a:bodyPr/>
          <a:lstStyle/>
          <a:p>
            <a:r>
              <a:rPr lang="en-US" dirty="0"/>
              <a:t>CLI-based project evaluation</a:t>
            </a:r>
          </a:p>
        </p:txBody>
      </p:sp>
    </p:spTree>
    <p:extLst>
      <p:ext uri="{BB962C8B-B14F-4D97-AF65-F5344CB8AC3E}">
        <p14:creationId xmlns:p14="http://schemas.microsoft.com/office/powerpoint/2010/main" val="971686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0379-BA19-2A58-2B7C-AF87101E8B52}"/>
              </a:ext>
            </a:extLst>
          </p:cNvPr>
          <p:cNvSpPr>
            <a:spLocks noGrp="1"/>
          </p:cNvSpPr>
          <p:nvPr>
            <p:ph type="title"/>
          </p:nvPr>
        </p:nvSpPr>
        <p:spPr/>
        <p:txBody>
          <a:bodyPr/>
          <a:lstStyle/>
          <a:p>
            <a:r>
              <a:rPr lang="en-US" dirty="0"/>
              <a:t>.NET SDK Enhancements</a:t>
            </a:r>
          </a:p>
        </p:txBody>
      </p:sp>
      <p:sp>
        <p:nvSpPr>
          <p:cNvPr id="3" name="Content Placeholder 2">
            <a:extLst>
              <a:ext uri="{FF2B5EF4-FFF2-40B4-BE49-F238E27FC236}">
                <a16:creationId xmlns:a16="http://schemas.microsoft.com/office/drawing/2014/main" id="{538A5C3A-48C6-0D4C-2C80-235F91A27E88}"/>
              </a:ext>
            </a:extLst>
          </p:cNvPr>
          <p:cNvSpPr>
            <a:spLocks noGrp="1"/>
          </p:cNvSpPr>
          <p:nvPr>
            <p:ph idx="1"/>
          </p:nvPr>
        </p:nvSpPr>
        <p:spPr/>
        <p:txBody>
          <a:bodyPr/>
          <a:lstStyle/>
          <a:p>
            <a:r>
              <a:rPr lang="en-US" dirty="0"/>
              <a:t>CLI-based project evaluation</a:t>
            </a:r>
          </a:p>
          <a:p>
            <a:r>
              <a:rPr lang="en-US" dirty="0"/>
              <a:t>Terminal build output</a:t>
            </a:r>
          </a:p>
        </p:txBody>
      </p:sp>
    </p:spTree>
    <p:extLst>
      <p:ext uri="{BB962C8B-B14F-4D97-AF65-F5344CB8AC3E}">
        <p14:creationId xmlns:p14="http://schemas.microsoft.com/office/powerpoint/2010/main" val="3185169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0379-BA19-2A58-2B7C-AF87101E8B52}"/>
              </a:ext>
            </a:extLst>
          </p:cNvPr>
          <p:cNvSpPr>
            <a:spLocks noGrp="1"/>
          </p:cNvSpPr>
          <p:nvPr>
            <p:ph type="title"/>
          </p:nvPr>
        </p:nvSpPr>
        <p:spPr/>
        <p:txBody>
          <a:bodyPr/>
          <a:lstStyle/>
          <a:p>
            <a:r>
              <a:rPr lang="en-US" dirty="0"/>
              <a:t>.NET SDK Enhancements</a:t>
            </a:r>
          </a:p>
        </p:txBody>
      </p:sp>
      <p:sp>
        <p:nvSpPr>
          <p:cNvPr id="3" name="Content Placeholder 2">
            <a:extLst>
              <a:ext uri="{FF2B5EF4-FFF2-40B4-BE49-F238E27FC236}">
                <a16:creationId xmlns:a16="http://schemas.microsoft.com/office/drawing/2014/main" id="{538A5C3A-48C6-0D4C-2C80-235F91A27E88}"/>
              </a:ext>
            </a:extLst>
          </p:cNvPr>
          <p:cNvSpPr>
            <a:spLocks noGrp="1"/>
          </p:cNvSpPr>
          <p:nvPr>
            <p:ph idx="1"/>
          </p:nvPr>
        </p:nvSpPr>
        <p:spPr/>
        <p:txBody>
          <a:bodyPr/>
          <a:lstStyle/>
          <a:p>
            <a:r>
              <a:rPr lang="en-US" dirty="0"/>
              <a:t>CLI-based project evaluation</a:t>
            </a:r>
          </a:p>
          <a:p>
            <a:r>
              <a:rPr lang="en-US" dirty="0"/>
              <a:t>Terminal build output</a:t>
            </a:r>
          </a:p>
          <a:p>
            <a:r>
              <a:rPr lang="en-US" dirty="0"/>
              <a:t>Simplified output paths</a:t>
            </a:r>
          </a:p>
        </p:txBody>
      </p:sp>
    </p:spTree>
    <p:extLst>
      <p:ext uri="{BB962C8B-B14F-4D97-AF65-F5344CB8AC3E}">
        <p14:creationId xmlns:p14="http://schemas.microsoft.com/office/powerpoint/2010/main" val="632508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0379-BA19-2A58-2B7C-AF87101E8B52}"/>
              </a:ext>
            </a:extLst>
          </p:cNvPr>
          <p:cNvSpPr>
            <a:spLocks noGrp="1"/>
          </p:cNvSpPr>
          <p:nvPr>
            <p:ph type="title"/>
          </p:nvPr>
        </p:nvSpPr>
        <p:spPr/>
        <p:txBody>
          <a:bodyPr/>
          <a:lstStyle/>
          <a:p>
            <a:r>
              <a:rPr lang="en-US" dirty="0"/>
              <a:t>.NET SDK Enhancements</a:t>
            </a:r>
          </a:p>
        </p:txBody>
      </p:sp>
      <p:sp>
        <p:nvSpPr>
          <p:cNvPr id="3" name="Content Placeholder 2">
            <a:extLst>
              <a:ext uri="{FF2B5EF4-FFF2-40B4-BE49-F238E27FC236}">
                <a16:creationId xmlns:a16="http://schemas.microsoft.com/office/drawing/2014/main" id="{538A5C3A-48C6-0D4C-2C80-235F91A27E88}"/>
              </a:ext>
            </a:extLst>
          </p:cNvPr>
          <p:cNvSpPr>
            <a:spLocks noGrp="1"/>
          </p:cNvSpPr>
          <p:nvPr>
            <p:ph idx="1"/>
          </p:nvPr>
        </p:nvSpPr>
        <p:spPr/>
        <p:txBody>
          <a:bodyPr/>
          <a:lstStyle/>
          <a:p>
            <a:r>
              <a:rPr lang="en-US" dirty="0"/>
              <a:t>CLI-based project evaluation</a:t>
            </a:r>
          </a:p>
          <a:p>
            <a:r>
              <a:rPr lang="en-US" dirty="0"/>
              <a:t>Terminal build output</a:t>
            </a:r>
          </a:p>
          <a:p>
            <a:r>
              <a:rPr lang="en-US" dirty="0"/>
              <a:t>Simplified output paths</a:t>
            </a:r>
          </a:p>
          <a:p>
            <a:r>
              <a:rPr lang="en-US" dirty="0">
                <a:highlight>
                  <a:srgbClr val="C0C0C0"/>
                </a:highlight>
                <a:latin typeface="Courier New" panose="02070309020205020404" pitchFamily="49" charset="0"/>
                <a:cs typeface="Courier New" panose="02070309020205020404" pitchFamily="49" charset="0"/>
              </a:rPr>
              <a:t>dotnet workload clean</a:t>
            </a:r>
            <a:r>
              <a:rPr lang="en-US" dirty="0"/>
              <a:t> command</a:t>
            </a:r>
          </a:p>
        </p:txBody>
      </p:sp>
    </p:spTree>
    <p:extLst>
      <p:ext uri="{BB962C8B-B14F-4D97-AF65-F5344CB8AC3E}">
        <p14:creationId xmlns:p14="http://schemas.microsoft.com/office/powerpoint/2010/main" val="3942025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0379-BA19-2A58-2B7C-AF87101E8B52}"/>
              </a:ext>
            </a:extLst>
          </p:cNvPr>
          <p:cNvSpPr>
            <a:spLocks noGrp="1"/>
          </p:cNvSpPr>
          <p:nvPr>
            <p:ph type="title"/>
          </p:nvPr>
        </p:nvSpPr>
        <p:spPr/>
        <p:txBody>
          <a:bodyPr/>
          <a:lstStyle/>
          <a:p>
            <a:r>
              <a:rPr lang="en-US" dirty="0"/>
              <a:t>.NET SDK Enhancements</a:t>
            </a:r>
          </a:p>
        </p:txBody>
      </p:sp>
      <p:sp>
        <p:nvSpPr>
          <p:cNvPr id="3" name="Content Placeholder 2">
            <a:extLst>
              <a:ext uri="{FF2B5EF4-FFF2-40B4-BE49-F238E27FC236}">
                <a16:creationId xmlns:a16="http://schemas.microsoft.com/office/drawing/2014/main" id="{538A5C3A-48C6-0D4C-2C80-235F91A27E88}"/>
              </a:ext>
            </a:extLst>
          </p:cNvPr>
          <p:cNvSpPr>
            <a:spLocks noGrp="1"/>
          </p:cNvSpPr>
          <p:nvPr>
            <p:ph idx="1"/>
          </p:nvPr>
        </p:nvSpPr>
        <p:spPr/>
        <p:txBody>
          <a:bodyPr/>
          <a:lstStyle/>
          <a:p>
            <a:r>
              <a:rPr lang="en-US" dirty="0"/>
              <a:t>CLI-based project evaluation</a:t>
            </a:r>
          </a:p>
          <a:p>
            <a:r>
              <a:rPr lang="en-US" dirty="0"/>
              <a:t>Terminal build output</a:t>
            </a:r>
          </a:p>
          <a:p>
            <a:r>
              <a:rPr lang="en-US" dirty="0"/>
              <a:t>Simplified output paths</a:t>
            </a:r>
          </a:p>
          <a:p>
            <a:r>
              <a:rPr lang="en-US" dirty="0">
                <a:highlight>
                  <a:srgbClr val="C0C0C0"/>
                </a:highlight>
                <a:latin typeface="Courier New" panose="02070309020205020404" pitchFamily="49" charset="0"/>
                <a:cs typeface="Courier New" panose="02070309020205020404" pitchFamily="49" charset="0"/>
              </a:rPr>
              <a:t>dotnet workload clean</a:t>
            </a:r>
            <a:r>
              <a:rPr lang="en-US" dirty="0"/>
              <a:t> command</a:t>
            </a:r>
          </a:p>
          <a:p>
            <a:r>
              <a:rPr lang="en-US" dirty="0">
                <a:highlight>
                  <a:srgbClr val="C0C0C0"/>
                </a:highlight>
                <a:latin typeface="Courier New" panose="02070309020205020404" pitchFamily="49" charset="0"/>
                <a:cs typeface="Courier New" panose="02070309020205020404" pitchFamily="49" charset="0"/>
              </a:rPr>
              <a:t>dotnet publish</a:t>
            </a:r>
            <a:r>
              <a:rPr lang="en-US" dirty="0"/>
              <a:t> and </a:t>
            </a:r>
            <a:r>
              <a:rPr lang="en-US" dirty="0">
                <a:highlight>
                  <a:srgbClr val="C0C0C0"/>
                </a:highlight>
                <a:latin typeface="Courier New" panose="02070309020205020404" pitchFamily="49" charset="0"/>
                <a:cs typeface="Courier New" panose="02070309020205020404" pitchFamily="49" charset="0"/>
              </a:rPr>
              <a:t>dotnet pack</a:t>
            </a:r>
            <a:r>
              <a:rPr lang="en-US" dirty="0"/>
              <a:t> assets</a:t>
            </a:r>
          </a:p>
        </p:txBody>
      </p:sp>
    </p:spTree>
    <p:extLst>
      <p:ext uri="{BB962C8B-B14F-4D97-AF65-F5344CB8AC3E}">
        <p14:creationId xmlns:p14="http://schemas.microsoft.com/office/powerpoint/2010/main" val="4070327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0379-BA19-2A58-2B7C-AF87101E8B52}"/>
              </a:ext>
            </a:extLst>
          </p:cNvPr>
          <p:cNvSpPr>
            <a:spLocks noGrp="1"/>
          </p:cNvSpPr>
          <p:nvPr>
            <p:ph type="title"/>
          </p:nvPr>
        </p:nvSpPr>
        <p:spPr/>
        <p:txBody>
          <a:bodyPr/>
          <a:lstStyle/>
          <a:p>
            <a:r>
              <a:rPr lang="en-US" dirty="0"/>
              <a:t>.NET SDK Enhancements</a:t>
            </a:r>
          </a:p>
        </p:txBody>
      </p:sp>
      <p:sp>
        <p:nvSpPr>
          <p:cNvPr id="3" name="Content Placeholder 2">
            <a:extLst>
              <a:ext uri="{FF2B5EF4-FFF2-40B4-BE49-F238E27FC236}">
                <a16:creationId xmlns:a16="http://schemas.microsoft.com/office/drawing/2014/main" id="{538A5C3A-48C6-0D4C-2C80-235F91A27E88}"/>
              </a:ext>
            </a:extLst>
          </p:cNvPr>
          <p:cNvSpPr>
            <a:spLocks noGrp="1"/>
          </p:cNvSpPr>
          <p:nvPr>
            <p:ph idx="1"/>
          </p:nvPr>
        </p:nvSpPr>
        <p:spPr/>
        <p:txBody>
          <a:bodyPr/>
          <a:lstStyle/>
          <a:p>
            <a:r>
              <a:rPr lang="en-US" dirty="0"/>
              <a:t>CLI-based project evaluation</a:t>
            </a:r>
          </a:p>
          <a:p>
            <a:r>
              <a:rPr lang="en-US" dirty="0"/>
              <a:t>Terminal build output</a:t>
            </a:r>
          </a:p>
          <a:p>
            <a:r>
              <a:rPr lang="en-US" dirty="0"/>
              <a:t>Simplified output paths</a:t>
            </a:r>
          </a:p>
          <a:p>
            <a:r>
              <a:rPr lang="en-US" dirty="0">
                <a:highlight>
                  <a:srgbClr val="C0C0C0"/>
                </a:highlight>
                <a:latin typeface="Courier New" panose="02070309020205020404" pitchFamily="49" charset="0"/>
                <a:cs typeface="Courier New" panose="02070309020205020404" pitchFamily="49" charset="0"/>
              </a:rPr>
              <a:t>dotnet workload clean</a:t>
            </a:r>
            <a:r>
              <a:rPr lang="en-US" dirty="0"/>
              <a:t> command</a:t>
            </a:r>
          </a:p>
          <a:p>
            <a:r>
              <a:rPr lang="en-US" dirty="0">
                <a:highlight>
                  <a:srgbClr val="C0C0C0"/>
                </a:highlight>
                <a:latin typeface="Courier New" panose="02070309020205020404" pitchFamily="49" charset="0"/>
                <a:cs typeface="Courier New" panose="02070309020205020404" pitchFamily="49" charset="0"/>
              </a:rPr>
              <a:t>dotnet publish</a:t>
            </a:r>
            <a:r>
              <a:rPr lang="en-US" dirty="0"/>
              <a:t> and </a:t>
            </a:r>
            <a:r>
              <a:rPr lang="en-US" dirty="0">
                <a:highlight>
                  <a:srgbClr val="C0C0C0"/>
                </a:highlight>
                <a:latin typeface="Courier New" panose="02070309020205020404" pitchFamily="49" charset="0"/>
                <a:cs typeface="Courier New" panose="02070309020205020404" pitchFamily="49" charset="0"/>
              </a:rPr>
              <a:t>dotnet pack</a:t>
            </a:r>
            <a:r>
              <a:rPr lang="en-US" dirty="0"/>
              <a:t> assets</a:t>
            </a:r>
          </a:p>
          <a:p>
            <a:r>
              <a:rPr lang="en-US" dirty="0">
                <a:highlight>
                  <a:srgbClr val="C0C0C0"/>
                </a:highlight>
                <a:latin typeface="Courier New" panose="02070309020205020404" pitchFamily="49" charset="0"/>
                <a:cs typeface="Courier New" panose="02070309020205020404" pitchFamily="49" charset="0"/>
              </a:rPr>
              <a:t>dotnet restore</a:t>
            </a:r>
            <a:r>
              <a:rPr lang="en-US" dirty="0"/>
              <a:t> security auditing</a:t>
            </a:r>
          </a:p>
        </p:txBody>
      </p:sp>
    </p:spTree>
    <p:extLst>
      <p:ext uri="{BB962C8B-B14F-4D97-AF65-F5344CB8AC3E}">
        <p14:creationId xmlns:p14="http://schemas.microsoft.com/office/powerpoint/2010/main" val="2880877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0379-BA19-2A58-2B7C-AF87101E8B52}"/>
              </a:ext>
            </a:extLst>
          </p:cNvPr>
          <p:cNvSpPr>
            <a:spLocks noGrp="1"/>
          </p:cNvSpPr>
          <p:nvPr>
            <p:ph type="title"/>
          </p:nvPr>
        </p:nvSpPr>
        <p:spPr/>
        <p:txBody>
          <a:bodyPr/>
          <a:lstStyle/>
          <a:p>
            <a:r>
              <a:rPr lang="en-US" dirty="0"/>
              <a:t>.NET SDK Enhancements</a:t>
            </a:r>
          </a:p>
        </p:txBody>
      </p:sp>
      <p:sp>
        <p:nvSpPr>
          <p:cNvPr id="3" name="Content Placeholder 2">
            <a:extLst>
              <a:ext uri="{FF2B5EF4-FFF2-40B4-BE49-F238E27FC236}">
                <a16:creationId xmlns:a16="http://schemas.microsoft.com/office/drawing/2014/main" id="{538A5C3A-48C6-0D4C-2C80-235F91A27E88}"/>
              </a:ext>
            </a:extLst>
          </p:cNvPr>
          <p:cNvSpPr>
            <a:spLocks noGrp="1"/>
          </p:cNvSpPr>
          <p:nvPr>
            <p:ph idx="1"/>
          </p:nvPr>
        </p:nvSpPr>
        <p:spPr/>
        <p:txBody>
          <a:bodyPr/>
          <a:lstStyle/>
          <a:p>
            <a:r>
              <a:rPr lang="en-US" dirty="0"/>
              <a:t>CLI-based project evaluation</a:t>
            </a:r>
          </a:p>
          <a:p>
            <a:r>
              <a:rPr lang="en-US" dirty="0"/>
              <a:t>Terminal build output</a:t>
            </a:r>
          </a:p>
          <a:p>
            <a:r>
              <a:rPr lang="en-US" dirty="0"/>
              <a:t>Simplified output paths</a:t>
            </a:r>
          </a:p>
          <a:p>
            <a:r>
              <a:rPr lang="en-US" dirty="0">
                <a:highlight>
                  <a:srgbClr val="C0C0C0"/>
                </a:highlight>
                <a:latin typeface="Courier New" panose="02070309020205020404" pitchFamily="49" charset="0"/>
                <a:cs typeface="Courier New" panose="02070309020205020404" pitchFamily="49" charset="0"/>
              </a:rPr>
              <a:t>dotnet workload clean</a:t>
            </a:r>
            <a:r>
              <a:rPr lang="en-US" dirty="0"/>
              <a:t> command</a:t>
            </a:r>
          </a:p>
          <a:p>
            <a:r>
              <a:rPr lang="en-US" dirty="0">
                <a:highlight>
                  <a:srgbClr val="C0C0C0"/>
                </a:highlight>
                <a:latin typeface="Courier New" panose="02070309020205020404" pitchFamily="49" charset="0"/>
                <a:cs typeface="Courier New" panose="02070309020205020404" pitchFamily="49" charset="0"/>
              </a:rPr>
              <a:t>dotnet publish</a:t>
            </a:r>
            <a:r>
              <a:rPr lang="en-US" dirty="0"/>
              <a:t> and </a:t>
            </a:r>
            <a:r>
              <a:rPr lang="en-US" dirty="0">
                <a:highlight>
                  <a:srgbClr val="C0C0C0"/>
                </a:highlight>
                <a:latin typeface="Courier New" panose="02070309020205020404" pitchFamily="49" charset="0"/>
                <a:cs typeface="Courier New" panose="02070309020205020404" pitchFamily="49" charset="0"/>
              </a:rPr>
              <a:t>dotnet pack</a:t>
            </a:r>
            <a:r>
              <a:rPr lang="en-US" dirty="0"/>
              <a:t> assets</a:t>
            </a:r>
          </a:p>
          <a:p>
            <a:r>
              <a:rPr lang="en-US" dirty="0">
                <a:highlight>
                  <a:srgbClr val="C0C0C0"/>
                </a:highlight>
                <a:latin typeface="Courier New" panose="02070309020205020404" pitchFamily="49" charset="0"/>
                <a:cs typeface="Courier New" panose="02070309020205020404" pitchFamily="49" charset="0"/>
              </a:rPr>
              <a:t>dotnet restore</a:t>
            </a:r>
            <a:r>
              <a:rPr lang="en-US" dirty="0"/>
              <a:t> security auditing</a:t>
            </a:r>
          </a:p>
          <a:p>
            <a:r>
              <a:rPr lang="en-US" dirty="0"/>
              <a:t>More secure template engine experience</a:t>
            </a:r>
          </a:p>
        </p:txBody>
      </p:sp>
    </p:spTree>
    <p:extLst>
      <p:ext uri="{BB962C8B-B14F-4D97-AF65-F5344CB8AC3E}">
        <p14:creationId xmlns:p14="http://schemas.microsoft.com/office/powerpoint/2010/main" val="27954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439A-8172-EFA1-200C-ABA9063E8409}"/>
              </a:ext>
            </a:extLst>
          </p:cNvPr>
          <p:cNvSpPr>
            <a:spLocks noGrp="1"/>
          </p:cNvSpPr>
          <p:nvPr>
            <p:ph type="title"/>
          </p:nvPr>
        </p:nvSpPr>
        <p:spPr/>
        <p:txBody>
          <a:bodyPr/>
          <a:lstStyle/>
          <a:p>
            <a:r>
              <a:rPr lang="en-US" dirty="0"/>
              <a:t>Pushing the Boundaries</a:t>
            </a:r>
          </a:p>
        </p:txBody>
      </p:sp>
      <p:sp>
        <p:nvSpPr>
          <p:cNvPr id="3" name="Content Placeholder 2">
            <a:extLst>
              <a:ext uri="{FF2B5EF4-FFF2-40B4-BE49-F238E27FC236}">
                <a16:creationId xmlns:a16="http://schemas.microsoft.com/office/drawing/2014/main" id="{1F2DF141-4024-0BCD-B96C-0F87AC35925F}"/>
              </a:ext>
            </a:extLst>
          </p:cNvPr>
          <p:cNvSpPr>
            <a:spLocks noGrp="1"/>
          </p:cNvSpPr>
          <p:nvPr>
            <p:ph idx="1"/>
          </p:nvPr>
        </p:nvSpPr>
        <p:spPr/>
        <p:txBody>
          <a:bodyPr/>
          <a:lstStyle/>
          <a:p>
            <a:r>
              <a:rPr lang="en-US" dirty="0"/>
              <a:t>Primary constructors</a:t>
            </a:r>
          </a:p>
          <a:p>
            <a:r>
              <a:rPr lang="en-US" dirty="0"/>
              <a:t>Collection expressions</a:t>
            </a:r>
          </a:p>
          <a:p>
            <a:r>
              <a:rPr lang="en-US" dirty="0"/>
              <a:t>Inline arrays</a:t>
            </a:r>
          </a:p>
          <a:p>
            <a:r>
              <a:rPr lang="en-US" dirty="0"/>
              <a:t>Optional parameters in lambda expressions</a:t>
            </a:r>
          </a:p>
          <a:p>
            <a:r>
              <a:rPr lang="en-US" dirty="0"/>
              <a:t>ref </a:t>
            </a:r>
            <a:r>
              <a:rPr lang="en-US" dirty="0" err="1"/>
              <a:t>readonly</a:t>
            </a:r>
            <a:r>
              <a:rPr lang="en-US" dirty="0"/>
              <a:t> parameters</a:t>
            </a:r>
          </a:p>
          <a:p>
            <a:r>
              <a:rPr lang="en-US" dirty="0"/>
              <a:t>Alias any type</a:t>
            </a:r>
          </a:p>
          <a:p>
            <a:r>
              <a:rPr lang="en-US" dirty="0"/>
              <a:t>Experimental attribute</a:t>
            </a:r>
          </a:p>
          <a:p>
            <a:r>
              <a:rPr lang="en-US" dirty="0"/>
              <a:t>Interceptors (preview)</a:t>
            </a:r>
          </a:p>
        </p:txBody>
      </p:sp>
    </p:spTree>
    <p:extLst>
      <p:ext uri="{BB962C8B-B14F-4D97-AF65-F5344CB8AC3E}">
        <p14:creationId xmlns:p14="http://schemas.microsoft.com/office/powerpoint/2010/main" val="2846179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93703-D84C-C560-034C-CB4D54534F47}"/>
              </a:ext>
            </a:extLst>
          </p:cNvPr>
          <p:cNvSpPr>
            <a:spLocks noGrp="1"/>
          </p:cNvSpPr>
          <p:nvPr>
            <p:ph type="title"/>
          </p:nvPr>
        </p:nvSpPr>
        <p:spPr/>
        <p:txBody>
          <a:bodyPr/>
          <a:lstStyle/>
          <a:p>
            <a:r>
              <a:rPr lang="en-US" dirty="0"/>
              <a:t>Container Images</a:t>
            </a:r>
          </a:p>
        </p:txBody>
      </p:sp>
      <p:sp>
        <p:nvSpPr>
          <p:cNvPr id="3" name="Content Placeholder 2">
            <a:extLst>
              <a:ext uri="{FF2B5EF4-FFF2-40B4-BE49-F238E27FC236}">
                <a16:creationId xmlns:a16="http://schemas.microsoft.com/office/drawing/2014/main" id="{1642A110-CB00-644E-ADDC-D512847289D2}"/>
              </a:ext>
            </a:extLst>
          </p:cNvPr>
          <p:cNvSpPr>
            <a:spLocks noGrp="1"/>
          </p:cNvSpPr>
          <p:nvPr>
            <p:ph idx="1"/>
          </p:nvPr>
        </p:nvSpPr>
        <p:spPr/>
        <p:txBody>
          <a:bodyPr/>
          <a:lstStyle/>
          <a:p>
            <a:r>
              <a:rPr lang="en-US" dirty="0"/>
              <a:t>Generated-image defaults</a:t>
            </a:r>
          </a:p>
          <a:p>
            <a:r>
              <a:rPr lang="en-US" dirty="0"/>
              <a:t>Debian 12</a:t>
            </a:r>
          </a:p>
          <a:p>
            <a:r>
              <a:rPr lang="en-US" dirty="0"/>
              <a:t>Non-root user</a:t>
            </a:r>
          </a:p>
          <a:p>
            <a:r>
              <a:rPr lang="en-US" dirty="0"/>
              <a:t>Chiseled Ubuntu images</a:t>
            </a:r>
          </a:p>
          <a:p>
            <a:r>
              <a:rPr lang="en-US" dirty="0"/>
              <a:t>Build multi-platform container images</a:t>
            </a:r>
          </a:p>
          <a:p>
            <a:r>
              <a:rPr lang="en-US" dirty="0"/>
              <a:t>ASP.NET composite </a:t>
            </a:r>
            <a:r>
              <a:rPr lang="en-US" dirty="0" err="1"/>
              <a:t>imagees</a:t>
            </a:r>
            <a:endParaRPr lang="en-US" dirty="0"/>
          </a:p>
        </p:txBody>
      </p:sp>
    </p:spTree>
    <p:extLst>
      <p:ext uri="{BB962C8B-B14F-4D97-AF65-F5344CB8AC3E}">
        <p14:creationId xmlns:p14="http://schemas.microsoft.com/office/powerpoint/2010/main" val="31778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9A20-14F0-0402-87E0-94A46E7C22E5}"/>
              </a:ext>
            </a:extLst>
          </p:cNvPr>
          <p:cNvSpPr>
            <a:spLocks noGrp="1"/>
          </p:cNvSpPr>
          <p:nvPr>
            <p:ph type="title"/>
          </p:nvPr>
        </p:nvSpPr>
        <p:spPr/>
        <p:txBody>
          <a:bodyPr/>
          <a:lstStyle/>
          <a:p>
            <a:r>
              <a:rPr lang="en-US" dirty="0"/>
              <a:t>Container Publishing</a:t>
            </a:r>
          </a:p>
        </p:txBody>
      </p:sp>
      <p:sp>
        <p:nvSpPr>
          <p:cNvPr id="3" name="Content Placeholder 2">
            <a:extLst>
              <a:ext uri="{FF2B5EF4-FFF2-40B4-BE49-F238E27FC236}">
                <a16:creationId xmlns:a16="http://schemas.microsoft.com/office/drawing/2014/main" id="{79C493ED-054F-01A6-5572-67B597F216C7}"/>
              </a:ext>
            </a:extLst>
          </p:cNvPr>
          <p:cNvSpPr>
            <a:spLocks noGrp="1"/>
          </p:cNvSpPr>
          <p:nvPr>
            <p:ph idx="1"/>
          </p:nvPr>
        </p:nvSpPr>
        <p:spPr/>
        <p:txBody>
          <a:bodyPr/>
          <a:lstStyle/>
          <a:p>
            <a:r>
              <a:rPr lang="en-US" dirty="0"/>
              <a:t>Performance and compatibility</a:t>
            </a:r>
          </a:p>
          <a:p>
            <a:r>
              <a:rPr lang="en-US" dirty="0"/>
              <a:t>Authentication</a:t>
            </a:r>
          </a:p>
          <a:p>
            <a:r>
              <a:rPr lang="en-US" dirty="0"/>
              <a:t>Publish to tar.gz archive</a:t>
            </a:r>
          </a:p>
        </p:txBody>
      </p:sp>
    </p:spTree>
    <p:extLst>
      <p:ext uri="{BB962C8B-B14F-4D97-AF65-F5344CB8AC3E}">
        <p14:creationId xmlns:p14="http://schemas.microsoft.com/office/powerpoint/2010/main" val="252626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57C2-DDF9-CF54-55F2-DA8FB4E08B17}"/>
              </a:ext>
            </a:extLst>
          </p:cNvPr>
          <p:cNvSpPr>
            <a:spLocks noGrp="1"/>
          </p:cNvSpPr>
          <p:nvPr>
            <p:ph type="title"/>
          </p:nvPr>
        </p:nvSpPr>
        <p:spPr>
          <a:xfrm>
            <a:off x="838200" y="14254"/>
            <a:ext cx="10515600" cy="1325563"/>
          </a:xfrm>
        </p:spPr>
        <p:txBody>
          <a:bodyPr/>
          <a:lstStyle/>
          <a:p>
            <a:r>
              <a:rPr lang="en-US" dirty="0"/>
              <a:t>Code Analysis</a:t>
            </a:r>
          </a:p>
        </p:txBody>
      </p:sp>
      <p:graphicFrame>
        <p:nvGraphicFramePr>
          <p:cNvPr id="4" name="Content Placeholder 3">
            <a:extLst>
              <a:ext uri="{FF2B5EF4-FFF2-40B4-BE49-F238E27FC236}">
                <a16:creationId xmlns:a16="http://schemas.microsoft.com/office/drawing/2014/main" id="{0835B796-40A9-A3F7-7B4D-67A9C3DA89F1}"/>
              </a:ext>
            </a:extLst>
          </p:cNvPr>
          <p:cNvGraphicFramePr>
            <a:graphicFrameLocks noGrp="1"/>
          </p:cNvGraphicFramePr>
          <p:nvPr>
            <p:ph idx="1"/>
            <p:extLst>
              <p:ext uri="{D42A27DB-BD31-4B8C-83A1-F6EECF244321}">
                <p14:modId xmlns:p14="http://schemas.microsoft.com/office/powerpoint/2010/main" val="779372950"/>
              </p:ext>
            </p:extLst>
          </p:nvPr>
        </p:nvGraphicFramePr>
        <p:xfrm>
          <a:off x="361515" y="1105901"/>
          <a:ext cx="11717077" cy="5679440"/>
        </p:xfrm>
        <a:graphic>
          <a:graphicData uri="http://schemas.openxmlformats.org/drawingml/2006/table">
            <a:tbl>
              <a:tblPr firstRow="1" bandRow="1">
                <a:tableStyleId>{5C22544A-7EE6-4342-B048-85BDC9FD1C3A}</a:tableStyleId>
              </a:tblPr>
              <a:tblGrid>
                <a:gridCol w="952818">
                  <a:extLst>
                    <a:ext uri="{9D8B030D-6E8A-4147-A177-3AD203B41FA5}">
                      <a16:colId xmlns:a16="http://schemas.microsoft.com/office/drawing/2014/main" val="2200926506"/>
                    </a:ext>
                  </a:extLst>
                </a:gridCol>
                <a:gridCol w="1633728">
                  <a:extLst>
                    <a:ext uri="{9D8B030D-6E8A-4147-A177-3AD203B41FA5}">
                      <a16:colId xmlns:a16="http://schemas.microsoft.com/office/drawing/2014/main" val="276238418"/>
                    </a:ext>
                  </a:extLst>
                </a:gridCol>
                <a:gridCol w="9130531">
                  <a:extLst>
                    <a:ext uri="{9D8B030D-6E8A-4147-A177-3AD203B41FA5}">
                      <a16:colId xmlns:a16="http://schemas.microsoft.com/office/drawing/2014/main" val="449709948"/>
                    </a:ext>
                  </a:extLst>
                </a:gridCol>
              </a:tblGrid>
              <a:tr h="370840">
                <a:tc>
                  <a:txBody>
                    <a:bodyPr/>
                    <a:lstStyle/>
                    <a:p>
                      <a:r>
                        <a:rPr lang="en-US" dirty="0"/>
                        <a:t>Rule Id</a:t>
                      </a:r>
                    </a:p>
                  </a:txBody>
                  <a:tcPr/>
                </a:tc>
                <a:tc>
                  <a:txBody>
                    <a:bodyPr/>
                    <a:lstStyle/>
                    <a:p>
                      <a:r>
                        <a:rPr lang="en-US" dirty="0"/>
                        <a:t>Category</a:t>
                      </a:r>
                    </a:p>
                  </a:txBody>
                  <a:tcPr/>
                </a:tc>
                <a:tc>
                  <a:txBody>
                    <a:bodyPr/>
                    <a:lstStyle/>
                    <a:p>
                      <a:r>
                        <a:rPr lang="en-US" dirty="0"/>
                        <a:t>Description</a:t>
                      </a:r>
                    </a:p>
                  </a:txBody>
                  <a:tcPr/>
                </a:tc>
                <a:extLst>
                  <a:ext uri="{0D108BD9-81ED-4DB2-BD59-A6C34878D82A}">
                    <a16:rowId xmlns:a16="http://schemas.microsoft.com/office/drawing/2014/main" val="1336696022"/>
                  </a:ext>
                </a:extLst>
              </a:tr>
              <a:tr h="370840">
                <a:tc>
                  <a:txBody>
                    <a:bodyPr/>
                    <a:lstStyle/>
                    <a:p>
                      <a:r>
                        <a:rPr lang="en-US" dirty="0"/>
                        <a:t>CA1856</a:t>
                      </a:r>
                    </a:p>
                  </a:txBody>
                  <a:tcPr/>
                </a:tc>
                <a:tc>
                  <a:txBody>
                    <a:bodyPr/>
                    <a:lstStyle/>
                    <a:p>
                      <a:r>
                        <a:rPr lang="en-US" dirty="0"/>
                        <a:t>Performance</a:t>
                      </a:r>
                    </a:p>
                  </a:txBody>
                  <a:tcPr/>
                </a:tc>
                <a:tc>
                  <a:txBody>
                    <a:bodyPr/>
                    <a:lstStyle/>
                    <a:p>
                      <a:r>
                        <a:rPr lang="en-US" dirty="0"/>
                        <a:t>Fires when the </a:t>
                      </a:r>
                      <a:r>
                        <a:rPr lang="en-US" dirty="0" err="1"/>
                        <a:t>ConstantExpected</a:t>
                      </a:r>
                      <a:r>
                        <a:rPr lang="en-US" dirty="0"/>
                        <a:t> attribute is not applied correctly on a parameter.</a:t>
                      </a:r>
                    </a:p>
                  </a:txBody>
                  <a:tcPr/>
                </a:tc>
                <a:extLst>
                  <a:ext uri="{0D108BD9-81ED-4DB2-BD59-A6C34878D82A}">
                    <a16:rowId xmlns:a16="http://schemas.microsoft.com/office/drawing/2014/main" val="884944744"/>
                  </a:ext>
                </a:extLst>
              </a:tr>
              <a:tr h="370840">
                <a:tc>
                  <a:txBody>
                    <a:bodyPr/>
                    <a:lstStyle/>
                    <a:p>
                      <a:r>
                        <a:rPr lang="en-US" dirty="0"/>
                        <a:t>CA1857</a:t>
                      </a:r>
                    </a:p>
                  </a:txBody>
                  <a:tcPr/>
                </a:tc>
                <a:tc>
                  <a:txBody>
                    <a:bodyPr/>
                    <a:lstStyle/>
                    <a:p>
                      <a:r>
                        <a:rPr lang="en-US" dirty="0"/>
                        <a:t>Performance</a:t>
                      </a:r>
                    </a:p>
                  </a:txBody>
                  <a:tcPr/>
                </a:tc>
                <a:tc>
                  <a:txBody>
                    <a:bodyPr/>
                    <a:lstStyle/>
                    <a:p>
                      <a:r>
                        <a:rPr lang="en-US" dirty="0"/>
                        <a:t>Fires when a parameter is annotated with </a:t>
                      </a:r>
                      <a:r>
                        <a:rPr lang="en-US" dirty="0" err="1"/>
                        <a:t>ConstantExpected</a:t>
                      </a:r>
                      <a:r>
                        <a:rPr lang="en-US" dirty="0"/>
                        <a:t> attribute but the provided argument is not a constant.</a:t>
                      </a:r>
                    </a:p>
                  </a:txBody>
                  <a:tcPr/>
                </a:tc>
                <a:extLst>
                  <a:ext uri="{0D108BD9-81ED-4DB2-BD59-A6C34878D82A}">
                    <a16:rowId xmlns:a16="http://schemas.microsoft.com/office/drawing/2014/main" val="1406863684"/>
                  </a:ext>
                </a:extLst>
              </a:tr>
              <a:tr h="370840">
                <a:tc>
                  <a:txBody>
                    <a:bodyPr/>
                    <a:lstStyle/>
                    <a:p>
                      <a:r>
                        <a:rPr lang="en-US" dirty="0"/>
                        <a:t>CA1858</a:t>
                      </a:r>
                    </a:p>
                  </a:txBody>
                  <a:tcPr/>
                </a:tc>
                <a:tc>
                  <a:txBody>
                    <a:bodyPr/>
                    <a:lstStyle/>
                    <a:p>
                      <a:r>
                        <a:rPr lang="en-US" dirty="0"/>
                        <a:t>Performance</a:t>
                      </a:r>
                    </a:p>
                  </a:txBody>
                  <a:tcPr/>
                </a:tc>
                <a:tc>
                  <a:txBody>
                    <a:bodyPr/>
                    <a:lstStyle/>
                    <a:p>
                      <a:r>
                        <a:rPr lang="en-US" dirty="0"/>
                        <a:t>Recommends upgrading the type of specific local variables, fields, properties, methods, parameters, and method return types from interface or abstract types to concrete types when possible. Using concrete types leads to higher quality generated code.</a:t>
                      </a:r>
                    </a:p>
                  </a:txBody>
                  <a:tcPr/>
                </a:tc>
                <a:extLst>
                  <a:ext uri="{0D108BD9-81ED-4DB2-BD59-A6C34878D82A}">
                    <a16:rowId xmlns:a16="http://schemas.microsoft.com/office/drawing/2014/main" val="235283209"/>
                  </a:ext>
                </a:extLst>
              </a:tr>
              <a:tr h="370840">
                <a:tc>
                  <a:txBody>
                    <a:bodyPr/>
                    <a:lstStyle/>
                    <a:p>
                      <a:r>
                        <a:rPr lang="en-US" dirty="0"/>
                        <a:t>CA1860</a:t>
                      </a:r>
                    </a:p>
                  </a:txBody>
                  <a:tcPr/>
                </a:tc>
                <a:tc>
                  <a:txBody>
                    <a:bodyPr/>
                    <a:lstStyle/>
                    <a:p>
                      <a:r>
                        <a:rPr lang="en-US" dirty="0"/>
                        <a:t>Performance</a:t>
                      </a:r>
                    </a:p>
                  </a:txBody>
                  <a:tcPr/>
                </a:tc>
                <a:tc>
                  <a:txBody>
                    <a:bodyPr/>
                    <a:lstStyle/>
                    <a:p>
                      <a:r>
                        <a:rPr lang="en-US" dirty="0"/>
                        <a:t>To determine with a collection type has any elements, it is better to use Length, Count, or </a:t>
                      </a:r>
                      <a:r>
                        <a:rPr lang="en-US" dirty="0" err="1"/>
                        <a:t>IsEmpty</a:t>
                      </a:r>
                      <a:r>
                        <a:rPr lang="en-US" dirty="0"/>
                        <a:t>, than to call Any.</a:t>
                      </a:r>
                    </a:p>
                  </a:txBody>
                  <a:tcPr/>
                </a:tc>
                <a:extLst>
                  <a:ext uri="{0D108BD9-81ED-4DB2-BD59-A6C34878D82A}">
                    <a16:rowId xmlns:a16="http://schemas.microsoft.com/office/drawing/2014/main" val="737901248"/>
                  </a:ext>
                </a:extLst>
              </a:tr>
              <a:tr h="370840">
                <a:tc>
                  <a:txBody>
                    <a:bodyPr/>
                    <a:lstStyle/>
                    <a:p>
                      <a:r>
                        <a:rPr lang="en-US" dirty="0"/>
                        <a:t>CA1861</a:t>
                      </a:r>
                    </a:p>
                  </a:txBody>
                  <a:tcPr/>
                </a:tc>
                <a:tc>
                  <a:txBody>
                    <a:bodyPr/>
                    <a:lstStyle/>
                    <a:p>
                      <a:r>
                        <a:rPr lang="en-US" dirty="0"/>
                        <a:t>Performance</a:t>
                      </a:r>
                    </a:p>
                  </a:txBody>
                  <a:tcPr/>
                </a:tc>
                <a:tc>
                  <a:txBody>
                    <a:bodyPr/>
                    <a:lstStyle/>
                    <a:p>
                      <a:r>
                        <a:rPr lang="en-US" dirty="0"/>
                        <a:t>Constant arrays passed as arguments are not reused when called repeatedly, which implies a new array is created each time. To improve performance, consider extracting the array to a static </a:t>
                      </a:r>
                      <a:r>
                        <a:rPr lang="en-US" dirty="0" err="1"/>
                        <a:t>readonly</a:t>
                      </a:r>
                      <a:r>
                        <a:rPr lang="en-US" dirty="0"/>
                        <a:t> field.</a:t>
                      </a:r>
                    </a:p>
                  </a:txBody>
                  <a:tcPr/>
                </a:tc>
                <a:extLst>
                  <a:ext uri="{0D108BD9-81ED-4DB2-BD59-A6C34878D82A}">
                    <a16:rowId xmlns:a16="http://schemas.microsoft.com/office/drawing/2014/main" val="151330589"/>
                  </a:ext>
                </a:extLst>
              </a:tr>
              <a:tr h="370840">
                <a:tc>
                  <a:txBody>
                    <a:bodyPr/>
                    <a:lstStyle/>
                    <a:p>
                      <a:r>
                        <a:rPr lang="en-US" dirty="0"/>
                        <a:t>CA1865</a:t>
                      </a:r>
                    </a:p>
                    <a:p>
                      <a:r>
                        <a:rPr lang="en-US" dirty="0"/>
                        <a:t>-1867</a:t>
                      </a:r>
                    </a:p>
                  </a:txBody>
                  <a:tcPr/>
                </a:tc>
                <a:tc>
                  <a:txBody>
                    <a:bodyPr/>
                    <a:lstStyle/>
                    <a:p>
                      <a:r>
                        <a:rPr lang="en-US" dirty="0"/>
                        <a:t>Reliability</a:t>
                      </a:r>
                    </a:p>
                  </a:txBody>
                  <a:tcPr/>
                </a:tc>
                <a:tc>
                  <a:txBody>
                    <a:bodyPr/>
                    <a:lstStyle/>
                    <a:p>
                      <a:r>
                        <a:rPr lang="en-US" dirty="0" err="1"/>
                        <a:t>Enumerable.Cast</a:t>
                      </a:r>
                      <a:r>
                        <a:rPr lang="en-US" dirty="0"/>
                        <a:t>&lt;</a:t>
                      </a:r>
                      <a:r>
                        <a:rPr lang="en-US" dirty="0" err="1"/>
                        <a:t>TResult</a:t>
                      </a:r>
                      <a:r>
                        <a:rPr lang="en-US" dirty="0"/>
                        <a:t>&gt;(</a:t>
                      </a:r>
                      <a:r>
                        <a:rPr lang="en-US" dirty="0" err="1"/>
                        <a:t>IEnumerable</a:t>
                      </a:r>
                      <a:r>
                        <a:rPr lang="en-US" dirty="0"/>
                        <a:t>) and </a:t>
                      </a:r>
                      <a:r>
                        <a:rPr lang="en-US" dirty="0" err="1"/>
                        <a:t>Enumerable.OfType</a:t>
                      </a:r>
                      <a:r>
                        <a:rPr lang="en-US" dirty="0"/>
                        <a:t>&lt;</a:t>
                      </a:r>
                      <a:r>
                        <a:rPr lang="en-US" dirty="0" err="1"/>
                        <a:t>TResult</a:t>
                      </a:r>
                      <a:r>
                        <a:rPr lang="en-US" dirty="0"/>
                        <a:t>&gt;(</a:t>
                      </a:r>
                      <a:r>
                        <a:rPr lang="en-US" dirty="0" err="1"/>
                        <a:t>IEnumerable</a:t>
                      </a:r>
                      <a:r>
                        <a:rPr lang="en-US" dirty="0"/>
                        <a:t>) require compatible types to function correctly. Widening and user-defined conversions aren't supported with generic types.</a:t>
                      </a:r>
                    </a:p>
                  </a:txBody>
                  <a:tcPr/>
                </a:tc>
                <a:extLst>
                  <a:ext uri="{0D108BD9-81ED-4DB2-BD59-A6C34878D82A}">
                    <a16:rowId xmlns:a16="http://schemas.microsoft.com/office/drawing/2014/main" val="4137746183"/>
                  </a:ext>
                </a:extLst>
              </a:tr>
              <a:tr h="370840">
                <a:tc>
                  <a:txBody>
                    <a:bodyPr/>
                    <a:lstStyle/>
                    <a:p>
                      <a:r>
                        <a:rPr lang="en-US" dirty="0"/>
                        <a:t>CA1510</a:t>
                      </a:r>
                    </a:p>
                    <a:p>
                      <a:r>
                        <a:rPr lang="en-US" dirty="0"/>
                        <a:t>-1513</a:t>
                      </a:r>
                    </a:p>
                  </a:txBody>
                  <a:tcPr/>
                </a:tc>
                <a:tc>
                  <a:txBody>
                    <a:bodyPr/>
                    <a:lstStyle/>
                    <a:p>
                      <a:r>
                        <a:rPr lang="en-US" dirty="0"/>
                        <a:t>Maintainability</a:t>
                      </a:r>
                    </a:p>
                  </a:txBody>
                  <a:tcPr/>
                </a:tc>
                <a:tc>
                  <a:txBody>
                    <a:bodyPr/>
                    <a:lstStyle/>
                    <a:p>
                      <a:r>
                        <a:rPr lang="en-US" dirty="0"/>
                        <a:t>Throw helpers are simpler and more efficient than an if block constructing a new exception instance.  These were created for </a:t>
                      </a:r>
                      <a:r>
                        <a:rPr lang="en-US" dirty="0" err="1"/>
                        <a:t>ArgumentNullException</a:t>
                      </a:r>
                      <a:r>
                        <a:rPr lang="en-US" dirty="0"/>
                        <a:t>, </a:t>
                      </a:r>
                      <a:r>
                        <a:rPr lang="en-US" dirty="0" err="1"/>
                        <a:t>ArgumentException</a:t>
                      </a:r>
                      <a:r>
                        <a:rPr lang="en-US" dirty="0"/>
                        <a:t>, </a:t>
                      </a:r>
                      <a:r>
                        <a:rPr lang="en-US" dirty="0" err="1"/>
                        <a:t>ArgumentOutOfRangeException</a:t>
                      </a:r>
                      <a:r>
                        <a:rPr lang="en-US" dirty="0"/>
                        <a:t>, and </a:t>
                      </a:r>
                      <a:r>
                        <a:rPr lang="en-US" dirty="0" err="1"/>
                        <a:t>ObjectDisposedException</a:t>
                      </a:r>
                      <a:r>
                        <a:rPr lang="en-US" dirty="0"/>
                        <a:t>.</a:t>
                      </a:r>
                    </a:p>
                  </a:txBody>
                  <a:tcPr/>
                </a:tc>
                <a:extLst>
                  <a:ext uri="{0D108BD9-81ED-4DB2-BD59-A6C34878D82A}">
                    <a16:rowId xmlns:a16="http://schemas.microsoft.com/office/drawing/2014/main" val="1458399012"/>
                  </a:ext>
                </a:extLst>
              </a:tr>
            </a:tbl>
          </a:graphicData>
        </a:graphic>
      </p:graphicFrame>
    </p:spTree>
    <p:extLst>
      <p:ext uri="{BB962C8B-B14F-4D97-AF65-F5344CB8AC3E}">
        <p14:creationId xmlns:p14="http://schemas.microsoft.com/office/powerpoint/2010/main" val="3895928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57C2-DDF9-CF54-55F2-DA8FB4E08B17}"/>
              </a:ext>
            </a:extLst>
          </p:cNvPr>
          <p:cNvSpPr>
            <a:spLocks noGrp="1"/>
          </p:cNvSpPr>
          <p:nvPr>
            <p:ph type="title"/>
          </p:nvPr>
        </p:nvSpPr>
        <p:spPr>
          <a:xfrm>
            <a:off x="838200" y="14254"/>
            <a:ext cx="10515600" cy="1325563"/>
          </a:xfrm>
        </p:spPr>
        <p:txBody>
          <a:bodyPr/>
          <a:lstStyle/>
          <a:p>
            <a:r>
              <a:rPr lang="en-US" dirty="0"/>
              <a:t>Code Analysis</a:t>
            </a:r>
          </a:p>
        </p:txBody>
      </p:sp>
      <p:graphicFrame>
        <p:nvGraphicFramePr>
          <p:cNvPr id="4" name="Content Placeholder 3">
            <a:extLst>
              <a:ext uri="{FF2B5EF4-FFF2-40B4-BE49-F238E27FC236}">
                <a16:creationId xmlns:a16="http://schemas.microsoft.com/office/drawing/2014/main" id="{0835B796-40A9-A3F7-7B4D-67A9C3DA89F1}"/>
              </a:ext>
            </a:extLst>
          </p:cNvPr>
          <p:cNvGraphicFramePr>
            <a:graphicFrameLocks noGrp="1"/>
          </p:cNvGraphicFramePr>
          <p:nvPr>
            <p:ph idx="1"/>
            <p:extLst>
              <p:ext uri="{D42A27DB-BD31-4B8C-83A1-F6EECF244321}">
                <p14:modId xmlns:p14="http://schemas.microsoft.com/office/powerpoint/2010/main" val="612142569"/>
              </p:ext>
            </p:extLst>
          </p:nvPr>
        </p:nvGraphicFramePr>
        <p:xfrm>
          <a:off x="361515" y="1105901"/>
          <a:ext cx="11717077" cy="5679440"/>
        </p:xfrm>
        <a:graphic>
          <a:graphicData uri="http://schemas.openxmlformats.org/drawingml/2006/table">
            <a:tbl>
              <a:tblPr firstRow="1" bandRow="1">
                <a:tableStyleId>{5C22544A-7EE6-4342-B048-85BDC9FD1C3A}</a:tableStyleId>
              </a:tblPr>
              <a:tblGrid>
                <a:gridCol w="952818">
                  <a:extLst>
                    <a:ext uri="{9D8B030D-6E8A-4147-A177-3AD203B41FA5}">
                      <a16:colId xmlns:a16="http://schemas.microsoft.com/office/drawing/2014/main" val="2200926506"/>
                    </a:ext>
                  </a:extLst>
                </a:gridCol>
                <a:gridCol w="1633728">
                  <a:extLst>
                    <a:ext uri="{9D8B030D-6E8A-4147-A177-3AD203B41FA5}">
                      <a16:colId xmlns:a16="http://schemas.microsoft.com/office/drawing/2014/main" val="276238418"/>
                    </a:ext>
                  </a:extLst>
                </a:gridCol>
                <a:gridCol w="9130531">
                  <a:extLst>
                    <a:ext uri="{9D8B030D-6E8A-4147-A177-3AD203B41FA5}">
                      <a16:colId xmlns:a16="http://schemas.microsoft.com/office/drawing/2014/main" val="449709948"/>
                    </a:ext>
                  </a:extLst>
                </a:gridCol>
              </a:tblGrid>
              <a:tr h="370840">
                <a:tc>
                  <a:txBody>
                    <a:bodyPr/>
                    <a:lstStyle/>
                    <a:p>
                      <a:r>
                        <a:rPr lang="en-US" dirty="0"/>
                        <a:t>Rule Id</a:t>
                      </a:r>
                    </a:p>
                  </a:txBody>
                  <a:tcPr/>
                </a:tc>
                <a:tc>
                  <a:txBody>
                    <a:bodyPr/>
                    <a:lstStyle/>
                    <a:p>
                      <a:r>
                        <a:rPr lang="en-US" dirty="0"/>
                        <a:t>Category</a:t>
                      </a:r>
                    </a:p>
                  </a:txBody>
                  <a:tcPr/>
                </a:tc>
                <a:tc>
                  <a:txBody>
                    <a:bodyPr/>
                    <a:lstStyle/>
                    <a:p>
                      <a:r>
                        <a:rPr lang="en-US" dirty="0"/>
                        <a:t>Description</a:t>
                      </a:r>
                    </a:p>
                  </a:txBody>
                  <a:tcPr/>
                </a:tc>
                <a:extLst>
                  <a:ext uri="{0D108BD9-81ED-4DB2-BD59-A6C34878D82A}">
                    <a16:rowId xmlns:a16="http://schemas.microsoft.com/office/drawing/2014/main" val="1336696022"/>
                  </a:ext>
                </a:extLst>
              </a:tr>
              <a:tr h="370840">
                <a:tc>
                  <a:txBody>
                    <a:bodyPr/>
                    <a:lstStyle/>
                    <a:p>
                      <a:r>
                        <a:rPr lang="en-US" dirty="0"/>
                        <a:t>CA1856</a:t>
                      </a:r>
                    </a:p>
                  </a:txBody>
                  <a:tcPr/>
                </a:tc>
                <a:tc>
                  <a:txBody>
                    <a:bodyPr/>
                    <a:lstStyle/>
                    <a:p>
                      <a:r>
                        <a:rPr lang="en-US" dirty="0"/>
                        <a:t>Performance</a:t>
                      </a:r>
                    </a:p>
                  </a:txBody>
                  <a:tcPr/>
                </a:tc>
                <a:tc>
                  <a:txBody>
                    <a:bodyPr/>
                    <a:lstStyle/>
                    <a:p>
                      <a:r>
                        <a:rPr lang="en-US" dirty="0"/>
                        <a:t>Fires when the </a:t>
                      </a:r>
                      <a:r>
                        <a:rPr lang="en-US" dirty="0" err="1"/>
                        <a:t>ConstantExpected</a:t>
                      </a:r>
                      <a:r>
                        <a:rPr lang="en-US" dirty="0"/>
                        <a:t> attribute is not applied correctly on a parameter.</a:t>
                      </a:r>
                    </a:p>
                  </a:txBody>
                  <a:tcPr/>
                </a:tc>
                <a:extLst>
                  <a:ext uri="{0D108BD9-81ED-4DB2-BD59-A6C34878D82A}">
                    <a16:rowId xmlns:a16="http://schemas.microsoft.com/office/drawing/2014/main" val="884944744"/>
                  </a:ext>
                </a:extLst>
              </a:tr>
              <a:tr h="370840">
                <a:tc>
                  <a:txBody>
                    <a:bodyPr/>
                    <a:lstStyle/>
                    <a:p>
                      <a:r>
                        <a:rPr lang="en-US" dirty="0"/>
                        <a:t>CA1857</a:t>
                      </a:r>
                    </a:p>
                  </a:txBody>
                  <a:tcPr/>
                </a:tc>
                <a:tc>
                  <a:txBody>
                    <a:bodyPr/>
                    <a:lstStyle/>
                    <a:p>
                      <a:r>
                        <a:rPr lang="en-US" dirty="0"/>
                        <a:t>Performance</a:t>
                      </a:r>
                    </a:p>
                  </a:txBody>
                  <a:tcPr/>
                </a:tc>
                <a:tc>
                  <a:txBody>
                    <a:bodyPr/>
                    <a:lstStyle/>
                    <a:p>
                      <a:r>
                        <a:rPr lang="en-US" dirty="0"/>
                        <a:t>Fires when a parameter is annotated with </a:t>
                      </a:r>
                      <a:r>
                        <a:rPr lang="en-US" dirty="0" err="1"/>
                        <a:t>ConstantExpected</a:t>
                      </a:r>
                      <a:r>
                        <a:rPr lang="en-US" dirty="0"/>
                        <a:t> attribute but the provided argument is not a constant.</a:t>
                      </a:r>
                    </a:p>
                  </a:txBody>
                  <a:tcPr/>
                </a:tc>
                <a:extLst>
                  <a:ext uri="{0D108BD9-81ED-4DB2-BD59-A6C34878D82A}">
                    <a16:rowId xmlns:a16="http://schemas.microsoft.com/office/drawing/2014/main" val="1406863684"/>
                  </a:ext>
                </a:extLst>
              </a:tr>
              <a:tr h="370840">
                <a:tc>
                  <a:txBody>
                    <a:bodyPr/>
                    <a:lstStyle/>
                    <a:p>
                      <a:r>
                        <a:rPr lang="en-US" dirty="0"/>
                        <a:t>CA1858</a:t>
                      </a:r>
                    </a:p>
                  </a:txBody>
                  <a:tcPr/>
                </a:tc>
                <a:tc>
                  <a:txBody>
                    <a:bodyPr/>
                    <a:lstStyle/>
                    <a:p>
                      <a:r>
                        <a:rPr lang="en-US" dirty="0"/>
                        <a:t>Performance</a:t>
                      </a:r>
                    </a:p>
                  </a:txBody>
                  <a:tcPr/>
                </a:tc>
                <a:tc>
                  <a:txBody>
                    <a:bodyPr/>
                    <a:lstStyle/>
                    <a:p>
                      <a:r>
                        <a:rPr lang="en-US" dirty="0"/>
                        <a:t>Recommends upgrading the type of specific local variables, fields, properties, methods, parameters, and method return types from interface or abstract types to concrete types when possible. Using concrete types leads to higher quality generated code.</a:t>
                      </a:r>
                    </a:p>
                  </a:txBody>
                  <a:tcPr/>
                </a:tc>
                <a:extLst>
                  <a:ext uri="{0D108BD9-81ED-4DB2-BD59-A6C34878D82A}">
                    <a16:rowId xmlns:a16="http://schemas.microsoft.com/office/drawing/2014/main" val="235283209"/>
                  </a:ext>
                </a:extLst>
              </a:tr>
              <a:tr h="370840">
                <a:tc>
                  <a:txBody>
                    <a:bodyPr/>
                    <a:lstStyle/>
                    <a:p>
                      <a:r>
                        <a:rPr lang="en-US" b="1" dirty="0"/>
                        <a:t>CA1860</a:t>
                      </a:r>
                    </a:p>
                  </a:txBody>
                  <a:tcPr>
                    <a:solidFill>
                      <a:schemeClr val="accent2"/>
                    </a:solidFill>
                  </a:tcPr>
                </a:tc>
                <a:tc>
                  <a:txBody>
                    <a:bodyPr/>
                    <a:lstStyle/>
                    <a:p>
                      <a:r>
                        <a:rPr lang="en-US" b="1" dirty="0"/>
                        <a:t>Performance</a:t>
                      </a:r>
                    </a:p>
                  </a:txBody>
                  <a:tcPr>
                    <a:solidFill>
                      <a:schemeClr val="accent2"/>
                    </a:solidFill>
                  </a:tcPr>
                </a:tc>
                <a:tc>
                  <a:txBody>
                    <a:bodyPr/>
                    <a:lstStyle/>
                    <a:p>
                      <a:r>
                        <a:rPr lang="en-US" b="1" dirty="0"/>
                        <a:t>To determine with a collection type has any elements, it is better to use Length, Count, or </a:t>
                      </a:r>
                      <a:r>
                        <a:rPr lang="en-US" b="1" dirty="0" err="1"/>
                        <a:t>IsEmpty</a:t>
                      </a:r>
                      <a:r>
                        <a:rPr lang="en-US" b="1" dirty="0"/>
                        <a:t>, than to call Any.</a:t>
                      </a:r>
                    </a:p>
                  </a:txBody>
                  <a:tcPr>
                    <a:solidFill>
                      <a:schemeClr val="accent2"/>
                    </a:solidFill>
                  </a:tcPr>
                </a:tc>
                <a:extLst>
                  <a:ext uri="{0D108BD9-81ED-4DB2-BD59-A6C34878D82A}">
                    <a16:rowId xmlns:a16="http://schemas.microsoft.com/office/drawing/2014/main" val="737901248"/>
                  </a:ext>
                </a:extLst>
              </a:tr>
              <a:tr h="370840">
                <a:tc>
                  <a:txBody>
                    <a:bodyPr/>
                    <a:lstStyle/>
                    <a:p>
                      <a:r>
                        <a:rPr lang="en-US" dirty="0"/>
                        <a:t>CA1861</a:t>
                      </a:r>
                    </a:p>
                  </a:txBody>
                  <a:tcPr/>
                </a:tc>
                <a:tc>
                  <a:txBody>
                    <a:bodyPr/>
                    <a:lstStyle/>
                    <a:p>
                      <a:r>
                        <a:rPr lang="en-US" dirty="0"/>
                        <a:t>Performance</a:t>
                      </a:r>
                    </a:p>
                  </a:txBody>
                  <a:tcPr/>
                </a:tc>
                <a:tc>
                  <a:txBody>
                    <a:bodyPr/>
                    <a:lstStyle/>
                    <a:p>
                      <a:r>
                        <a:rPr lang="en-US" dirty="0"/>
                        <a:t>Constant arrays passed as arguments are not reused when called repeatedly, which implies a new array is created each time. To improve performance, consider extracting the array to a static </a:t>
                      </a:r>
                      <a:r>
                        <a:rPr lang="en-US" dirty="0" err="1"/>
                        <a:t>readonly</a:t>
                      </a:r>
                      <a:r>
                        <a:rPr lang="en-US" dirty="0"/>
                        <a:t> field.</a:t>
                      </a:r>
                    </a:p>
                  </a:txBody>
                  <a:tcPr/>
                </a:tc>
                <a:extLst>
                  <a:ext uri="{0D108BD9-81ED-4DB2-BD59-A6C34878D82A}">
                    <a16:rowId xmlns:a16="http://schemas.microsoft.com/office/drawing/2014/main" val="151330589"/>
                  </a:ext>
                </a:extLst>
              </a:tr>
              <a:tr h="370840">
                <a:tc>
                  <a:txBody>
                    <a:bodyPr/>
                    <a:lstStyle/>
                    <a:p>
                      <a:r>
                        <a:rPr lang="en-US" dirty="0"/>
                        <a:t>CA1865</a:t>
                      </a:r>
                    </a:p>
                    <a:p>
                      <a:r>
                        <a:rPr lang="en-US" dirty="0"/>
                        <a:t>-1867</a:t>
                      </a:r>
                    </a:p>
                  </a:txBody>
                  <a:tcPr/>
                </a:tc>
                <a:tc>
                  <a:txBody>
                    <a:bodyPr/>
                    <a:lstStyle/>
                    <a:p>
                      <a:r>
                        <a:rPr lang="en-US" dirty="0"/>
                        <a:t>Reliability</a:t>
                      </a:r>
                    </a:p>
                  </a:txBody>
                  <a:tcPr/>
                </a:tc>
                <a:tc>
                  <a:txBody>
                    <a:bodyPr/>
                    <a:lstStyle/>
                    <a:p>
                      <a:r>
                        <a:rPr lang="en-US" dirty="0" err="1"/>
                        <a:t>Enumerable.Cast</a:t>
                      </a:r>
                      <a:r>
                        <a:rPr lang="en-US" dirty="0"/>
                        <a:t>&lt;</a:t>
                      </a:r>
                      <a:r>
                        <a:rPr lang="en-US" dirty="0" err="1"/>
                        <a:t>TResult</a:t>
                      </a:r>
                      <a:r>
                        <a:rPr lang="en-US" dirty="0"/>
                        <a:t>&gt;(</a:t>
                      </a:r>
                      <a:r>
                        <a:rPr lang="en-US" dirty="0" err="1"/>
                        <a:t>IEnumerable</a:t>
                      </a:r>
                      <a:r>
                        <a:rPr lang="en-US" dirty="0"/>
                        <a:t>) and </a:t>
                      </a:r>
                      <a:r>
                        <a:rPr lang="en-US" dirty="0" err="1"/>
                        <a:t>Enumerable.OfType</a:t>
                      </a:r>
                      <a:r>
                        <a:rPr lang="en-US" dirty="0"/>
                        <a:t>&lt;</a:t>
                      </a:r>
                      <a:r>
                        <a:rPr lang="en-US" dirty="0" err="1"/>
                        <a:t>TResult</a:t>
                      </a:r>
                      <a:r>
                        <a:rPr lang="en-US" dirty="0"/>
                        <a:t>&gt;(</a:t>
                      </a:r>
                      <a:r>
                        <a:rPr lang="en-US" dirty="0" err="1"/>
                        <a:t>IEnumerable</a:t>
                      </a:r>
                      <a:r>
                        <a:rPr lang="en-US" dirty="0"/>
                        <a:t>) require compatible types to function correctly. Widening and user-defined conversions aren't supported with generic types.</a:t>
                      </a:r>
                    </a:p>
                  </a:txBody>
                  <a:tcPr/>
                </a:tc>
                <a:extLst>
                  <a:ext uri="{0D108BD9-81ED-4DB2-BD59-A6C34878D82A}">
                    <a16:rowId xmlns:a16="http://schemas.microsoft.com/office/drawing/2014/main" val="4137746183"/>
                  </a:ext>
                </a:extLst>
              </a:tr>
              <a:tr h="370840">
                <a:tc>
                  <a:txBody>
                    <a:bodyPr/>
                    <a:lstStyle/>
                    <a:p>
                      <a:r>
                        <a:rPr lang="en-US" dirty="0"/>
                        <a:t>CA1510</a:t>
                      </a:r>
                    </a:p>
                    <a:p>
                      <a:r>
                        <a:rPr lang="en-US" dirty="0"/>
                        <a:t>-1513</a:t>
                      </a:r>
                    </a:p>
                  </a:txBody>
                  <a:tcPr/>
                </a:tc>
                <a:tc>
                  <a:txBody>
                    <a:bodyPr/>
                    <a:lstStyle/>
                    <a:p>
                      <a:r>
                        <a:rPr lang="en-US" dirty="0"/>
                        <a:t>Maintainability</a:t>
                      </a:r>
                    </a:p>
                  </a:txBody>
                  <a:tcPr/>
                </a:tc>
                <a:tc>
                  <a:txBody>
                    <a:bodyPr/>
                    <a:lstStyle/>
                    <a:p>
                      <a:r>
                        <a:rPr lang="en-US" dirty="0"/>
                        <a:t>Throw helpers are simpler and more efficient than an if block constructing a new exception instance.  These were created for </a:t>
                      </a:r>
                      <a:r>
                        <a:rPr lang="en-US" dirty="0" err="1"/>
                        <a:t>ArgumentNullException</a:t>
                      </a:r>
                      <a:r>
                        <a:rPr lang="en-US" dirty="0"/>
                        <a:t>, </a:t>
                      </a:r>
                      <a:r>
                        <a:rPr lang="en-US" dirty="0" err="1"/>
                        <a:t>ArgumentException</a:t>
                      </a:r>
                      <a:r>
                        <a:rPr lang="en-US" dirty="0"/>
                        <a:t>, </a:t>
                      </a:r>
                      <a:r>
                        <a:rPr lang="en-US" dirty="0" err="1"/>
                        <a:t>ArgumentOutOfRangeException</a:t>
                      </a:r>
                      <a:r>
                        <a:rPr lang="en-US" dirty="0"/>
                        <a:t>, and </a:t>
                      </a:r>
                      <a:r>
                        <a:rPr lang="en-US" dirty="0" err="1"/>
                        <a:t>ObjectDisposedException</a:t>
                      </a:r>
                      <a:r>
                        <a:rPr lang="en-US" dirty="0"/>
                        <a:t>.</a:t>
                      </a:r>
                    </a:p>
                  </a:txBody>
                  <a:tcPr/>
                </a:tc>
                <a:extLst>
                  <a:ext uri="{0D108BD9-81ED-4DB2-BD59-A6C34878D82A}">
                    <a16:rowId xmlns:a16="http://schemas.microsoft.com/office/drawing/2014/main" val="1458399012"/>
                  </a:ext>
                </a:extLst>
              </a:tr>
            </a:tbl>
          </a:graphicData>
        </a:graphic>
      </p:graphicFrame>
    </p:spTree>
    <p:extLst>
      <p:ext uri="{BB962C8B-B14F-4D97-AF65-F5344CB8AC3E}">
        <p14:creationId xmlns:p14="http://schemas.microsoft.com/office/powerpoint/2010/main" val="3419498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57C2-DDF9-CF54-55F2-DA8FB4E08B17}"/>
              </a:ext>
            </a:extLst>
          </p:cNvPr>
          <p:cNvSpPr>
            <a:spLocks noGrp="1"/>
          </p:cNvSpPr>
          <p:nvPr>
            <p:ph type="title"/>
          </p:nvPr>
        </p:nvSpPr>
        <p:spPr>
          <a:xfrm>
            <a:off x="838200" y="14254"/>
            <a:ext cx="10515600" cy="1325563"/>
          </a:xfrm>
        </p:spPr>
        <p:txBody>
          <a:bodyPr/>
          <a:lstStyle/>
          <a:p>
            <a:r>
              <a:rPr lang="en-US" dirty="0"/>
              <a:t>Code Analysis</a:t>
            </a:r>
          </a:p>
        </p:txBody>
      </p:sp>
      <p:graphicFrame>
        <p:nvGraphicFramePr>
          <p:cNvPr id="4" name="Content Placeholder 3">
            <a:extLst>
              <a:ext uri="{FF2B5EF4-FFF2-40B4-BE49-F238E27FC236}">
                <a16:creationId xmlns:a16="http://schemas.microsoft.com/office/drawing/2014/main" id="{0835B796-40A9-A3F7-7B4D-67A9C3DA89F1}"/>
              </a:ext>
            </a:extLst>
          </p:cNvPr>
          <p:cNvGraphicFramePr>
            <a:graphicFrameLocks noGrp="1"/>
          </p:cNvGraphicFramePr>
          <p:nvPr>
            <p:ph idx="1"/>
            <p:extLst>
              <p:ext uri="{D42A27DB-BD31-4B8C-83A1-F6EECF244321}">
                <p14:modId xmlns:p14="http://schemas.microsoft.com/office/powerpoint/2010/main" val="95923635"/>
              </p:ext>
            </p:extLst>
          </p:nvPr>
        </p:nvGraphicFramePr>
        <p:xfrm>
          <a:off x="361515" y="1105901"/>
          <a:ext cx="11717077" cy="5679440"/>
        </p:xfrm>
        <a:graphic>
          <a:graphicData uri="http://schemas.openxmlformats.org/drawingml/2006/table">
            <a:tbl>
              <a:tblPr firstRow="1" bandRow="1">
                <a:tableStyleId>{5C22544A-7EE6-4342-B048-85BDC9FD1C3A}</a:tableStyleId>
              </a:tblPr>
              <a:tblGrid>
                <a:gridCol w="952818">
                  <a:extLst>
                    <a:ext uri="{9D8B030D-6E8A-4147-A177-3AD203B41FA5}">
                      <a16:colId xmlns:a16="http://schemas.microsoft.com/office/drawing/2014/main" val="2200926506"/>
                    </a:ext>
                  </a:extLst>
                </a:gridCol>
                <a:gridCol w="1633728">
                  <a:extLst>
                    <a:ext uri="{9D8B030D-6E8A-4147-A177-3AD203B41FA5}">
                      <a16:colId xmlns:a16="http://schemas.microsoft.com/office/drawing/2014/main" val="276238418"/>
                    </a:ext>
                  </a:extLst>
                </a:gridCol>
                <a:gridCol w="9130531">
                  <a:extLst>
                    <a:ext uri="{9D8B030D-6E8A-4147-A177-3AD203B41FA5}">
                      <a16:colId xmlns:a16="http://schemas.microsoft.com/office/drawing/2014/main" val="449709948"/>
                    </a:ext>
                  </a:extLst>
                </a:gridCol>
              </a:tblGrid>
              <a:tr h="370840">
                <a:tc>
                  <a:txBody>
                    <a:bodyPr/>
                    <a:lstStyle/>
                    <a:p>
                      <a:r>
                        <a:rPr lang="en-US" dirty="0"/>
                        <a:t>Rule Id</a:t>
                      </a:r>
                    </a:p>
                  </a:txBody>
                  <a:tcPr/>
                </a:tc>
                <a:tc>
                  <a:txBody>
                    <a:bodyPr/>
                    <a:lstStyle/>
                    <a:p>
                      <a:r>
                        <a:rPr lang="en-US" dirty="0"/>
                        <a:t>Category</a:t>
                      </a:r>
                    </a:p>
                  </a:txBody>
                  <a:tcPr/>
                </a:tc>
                <a:tc>
                  <a:txBody>
                    <a:bodyPr/>
                    <a:lstStyle/>
                    <a:p>
                      <a:r>
                        <a:rPr lang="en-US" dirty="0"/>
                        <a:t>Description</a:t>
                      </a:r>
                    </a:p>
                  </a:txBody>
                  <a:tcPr/>
                </a:tc>
                <a:extLst>
                  <a:ext uri="{0D108BD9-81ED-4DB2-BD59-A6C34878D82A}">
                    <a16:rowId xmlns:a16="http://schemas.microsoft.com/office/drawing/2014/main" val="1336696022"/>
                  </a:ext>
                </a:extLst>
              </a:tr>
              <a:tr h="370840">
                <a:tc>
                  <a:txBody>
                    <a:bodyPr/>
                    <a:lstStyle/>
                    <a:p>
                      <a:r>
                        <a:rPr lang="en-US" dirty="0"/>
                        <a:t>CA1856</a:t>
                      </a:r>
                    </a:p>
                  </a:txBody>
                  <a:tcPr/>
                </a:tc>
                <a:tc>
                  <a:txBody>
                    <a:bodyPr/>
                    <a:lstStyle/>
                    <a:p>
                      <a:r>
                        <a:rPr lang="en-US" dirty="0"/>
                        <a:t>Performance</a:t>
                      </a:r>
                    </a:p>
                  </a:txBody>
                  <a:tcPr/>
                </a:tc>
                <a:tc>
                  <a:txBody>
                    <a:bodyPr/>
                    <a:lstStyle/>
                    <a:p>
                      <a:r>
                        <a:rPr lang="en-US" dirty="0"/>
                        <a:t>Fires when the </a:t>
                      </a:r>
                      <a:r>
                        <a:rPr lang="en-US" dirty="0" err="1"/>
                        <a:t>ConstantExpected</a:t>
                      </a:r>
                      <a:r>
                        <a:rPr lang="en-US" dirty="0"/>
                        <a:t> attribute is not applied correctly on a parameter.</a:t>
                      </a:r>
                    </a:p>
                  </a:txBody>
                  <a:tcPr/>
                </a:tc>
                <a:extLst>
                  <a:ext uri="{0D108BD9-81ED-4DB2-BD59-A6C34878D82A}">
                    <a16:rowId xmlns:a16="http://schemas.microsoft.com/office/drawing/2014/main" val="884944744"/>
                  </a:ext>
                </a:extLst>
              </a:tr>
              <a:tr h="370840">
                <a:tc>
                  <a:txBody>
                    <a:bodyPr/>
                    <a:lstStyle/>
                    <a:p>
                      <a:r>
                        <a:rPr lang="en-US" dirty="0"/>
                        <a:t>CA1857</a:t>
                      </a:r>
                    </a:p>
                  </a:txBody>
                  <a:tcPr/>
                </a:tc>
                <a:tc>
                  <a:txBody>
                    <a:bodyPr/>
                    <a:lstStyle/>
                    <a:p>
                      <a:r>
                        <a:rPr lang="en-US" dirty="0"/>
                        <a:t>Performance</a:t>
                      </a:r>
                    </a:p>
                  </a:txBody>
                  <a:tcPr/>
                </a:tc>
                <a:tc>
                  <a:txBody>
                    <a:bodyPr/>
                    <a:lstStyle/>
                    <a:p>
                      <a:r>
                        <a:rPr lang="en-US" dirty="0"/>
                        <a:t>Fires when a parameter is annotated with </a:t>
                      </a:r>
                      <a:r>
                        <a:rPr lang="en-US" dirty="0" err="1"/>
                        <a:t>ConstantExpected</a:t>
                      </a:r>
                      <a:r>
                        <a:rPr lang="en-US" dirty="0"/>
                        <a:t> attribute but the provided argument is not a constant.</a:t>
                      </a:r>
                    </a:p>
                  </a:txBody>
                  <a:tcPr/>
                </a:tc>
                <a:extLst>
                  <a:ext uri="{0D108BD9-81ED-4DB2-BD59-A6C34878D82A}">
                    <a16:rowId xmlns:a16="http://schemas.microsoft.com/office/drawing/2014/main" val="1406863684"/>
                  </a:ext>
                </a:extLst>
              </a:tr>
              <a:tr h="370840">
                <a:tc>
                  <a:txBody>
                    <a:bodyPr/>
                    <a:lstStyle/>
                    <a:p>
                      <a:r>
                        <a:rPr lang="en-US" dirty="0"/>
                        <a:t>CA1858</a:t>
                      </a:r>
                    </a:p>
                  </a:txBody>
                  <a:tcPr/>
                </a:tc>
                <a:tc>
                  <a:txBody>
                    <a:bodyPr/>
                    <a:lstStyle/>
                    <a:p>
                      <a:r>
                        <a:rPr lang="en-US" dirty="0"/>
                        <a:t>Performance</a:t>
                      </a:r>
                    </a:p>
                  </a:txBody>
                  <a:tcPr/>
                </a:tc>
                <a:tc>
                  <a:txBody>
                    <a:bodyPr/>
                    <a:lstStyle/>
                    <a:p>
                      <a:r>
                        <a:rPr lang="en-US" dirty="0"/>
                        <a:t>Recommends upgrading the type of specific local variables, fields, properties, methods, parameters, and method return types from interface or abstract types to concrete types when possible. Using concrete types leads to higher quality generated code.</a:t>
                      </a:r>
                    </a:p>
                  </a:txBody>
                  <a:tcPr/>
                </a:tc>
                <a:extLst>
                  <a:ext uri="{0D108BD9-81ED-4DB2-BD59-A6C34878D82A}">
                    <a16:rowId xmlns:a16="http://schemas.microsoft.com/office/drawing/2014/main" val="235283209"/>
                  </a:ext>
                </a:extLst>
              </a:tr>
              <a:tr h="370840">
                <a:tc>
                  <a:txBody>
                    <a:bodyPr/>
                    <a:lstStyle/>
                    <a:p>
                      <a:r>
                        <a:rPr lang="en-US" dirty="0"/>
                        <a:t>CA1860</a:t>
                      </a:r>
                    </a:p>
                  </a:txBody>
                  <a:tcPr/>
                </a:tc>
                <a:tc>
                  <a:txBody>
                    <a:bodyPr/>
                    <a:lstStyle/>
                    <a:p>
                      <a:r>
                        <a:rPr lang="en-US" dirty="0"/>
                        <a:t>Performance</a:t>
                      </a:r>
                    </a:p>
                  </a:txBody>
                  <a:tcPr/>
                </a:tc>
                <a:tc>
                  <a:txBody>
                    <a:bodyPr/>
                    <a:lstStyle/>
                    <a:p>
                      <a:r>
                        <a:rPr lang="en-US" dirty="0"/>
                        <a:t>To determine with a collection type has any elements, it is better to use Length, Count, or </a:t>
                      </a:r>
                      <a:r>
                        <a:rPr lang="en-US" dirty="0" err="1"/>
                        <a:t>IsEmpty</a:t>
                      </a:r>
                      <a:r>
                        <a:rPr lang="en-US" dirty="0"/>
                        <a:t>, than to call Any.</a:t>
                      </a:r>
                    </a:p>
                  </a:txBody>
                  <a:tcPr/>
                </a:tc>
                <a:extLst>
                  <a:ext uri="{0D108BD9-81ED-4DB2-BD59-A6C34878D82A}">
                    <a16:rowId xmlns:a16="http://schemas.microsoft.com/office/drawing/2014/main" val="737901248"/>
                  </a:ext>
                </a:extLst>
              </a:tr>
              <a:tr h="370840">
                <a:tc>
                  <a:txBody>
                    <a:bodyPr/>
                    <a:lstStyle/>
                    <a:p>
                      <a:r>
                        <a:rPr lang="en-US" dirty="0"/>
                        <a:t>CA1861</a:t>
                      </a:r>
                    </a:p>
                  </a:txBody>
                  <a:tcPr/>
                </a:tc>
                <a:tc>
                  <a:txBody>
                    <a:bodyPr/>
                    <a:lstStyle/>
                    <a:p>
                      <a:r>
                        <a:rPr lang="en-US" dirty="0"/>
                        <a:t>Performance</a:t>
                      </a:r>
                    </a:p>
                  </a:txBody>
                  <a:tcPr/>
                </a:tc>
                <a:tc>
                  <a:txBody>
                    <a:bodyPr/>
                    <a:lstStyle/>
                    <a:p>
                      <a:r>
                        <a:rPr lang="en-US" dirty="0"/>
                        <a:t>Constant arrays passed as arguments are not reused when called repeatedly, which implies a new array is created each time. To improve performance, consider extracting the array to a static </a:t>
                      </a:r>
                      <a:r>
                        <a:rPr lang="en-US" dirty="0" err="1"/>
                        <a:t>readonly</a:t>
                      </a:r>
                      <a:r>
                        <a:rPr lang="en-US" dirty="0"/>
                        <a:t> field.</a:t>
                      </a:r>
                    </a:p>
                  </a:txBody>
                  <a:tcPr/>
                </a:tc>
                <a:extLst>
                  <a:ext uri="{0D108BD9-81ED-4DB2-BD59-A6C34878D82A}">
                    <a16:rowId xmlns:a16="http://schemas.microsoft.com/office/drawing/2014/main" val="151330589"/>
                  </a:ext>
                </a:extLst>
              </a:tr>
              <a:tr h="370840">
                <a:tc>
                  <a:txBody>
                    <a:bodyPr/>
                    <a:lstStyle/>
                    <a:p>
                      <a:r>
                        <a:rPr lang="en-US" dirty="0"/>
                        <a:t>CA1865</a:t>
                      </a:r>
                    </a:p>
                    <a:p>
                      <a:r>
                        <a:rPr lang="en-US" dirty="0"/>
                        <a:t>-1867</a:t>
                      </a:r>
                    </a:p>
                  </a:txBody>
                  <a:tcPr/>
                </a:tc>
                <a:tc>
                  <a:txBody>
                    <a:bodyPr/>
                    <a:lstStyle/>
                    <a:p>
                      <a:r>
                        <a:rPr lang="en-US" dirty="0"/>
                        <a:t>Reliability</a:t>
                      </a:r>
                    </a:p>
                  </a:txBody>
                  <a:tcPr/>
                </a:tc>
                <a:tc>
                  <a:txBody>
                    <a:bodyPr/>
                    <a:lstStyle/>
                    <a:p>
                      <a:r>
                        <a:rPr lang="en-US" dirty="0" err="1"/>
                        <a:t>Enumerable.Cast</a:t>
                      </a:r>
                      <a:r>
                        <a:rPr lang="en-US" dirty="0"/>
                        <a:t>&lt;</a:t>
                      </a:r>
                      <a:r>
                        <a:rPr lang="en-US" dirty="0" err="1"/>
                        <a:t>TResult</a:t>
                      </a:r>
                      <a:r>
                        <a:rPr lang="en-US" dirty="0"/>
                        <a:t>&gt;(</a:t>
                      </a:r>
                      <a:r>
                        <a:rPr lang="en-US" dirty="0" err="1"/>
                        <a:t>IEnumerable</a:t>
                      </a:r>
                      <a:r>
                        <a:rPr lang="en-US" dirty="0"/>
                        <a:t>) and </a:t>
                      </a:r>
                      <a:r>
                        <a:rPr lang="en-US" dirty="0" err="1"/>
                        <a:t>Enumerable.OfType</a:t>
                      </a:r>
                      <a:r>
                        <a:rPr lang="en-US" dirty="0"/>
                        <a:t>&lt;</a:t>
                      </a:r>
                      <a:r>
                        <a:rPr lang="en-US" dirty="0" err="1"/>
                        <a:t>TResult</a:t>
                      </a:r>
                      <a:r>
                        <a:rPr lang="en-US" dirty="0"/>
                        <a:t>&gt;(</a:t>
                      </a:r>
                      <a:r>
                        <a:rPr lang="en-US" dirty="0" err="1"/>
                        <a:t>IEnumerable</a:t>
                      </a:r>
                      <a:r>
                        <a:rPr lang="en-US" dirty="0"/>
                        <a:t>) require compatible types to function correctly. Widening and user-defined conversions aren't supported with generic types.</a:t>
                      </a:r>
                    </a:p>
                  </a:txBody>
                  <a:tcPr/>
                </a:tc>
                <a:extLst>
                  <a:ext uri="{0D108BD9-81ED-4DB2-BD59-A6C34878D82A}">
                    <a16:rowId xmlns:a16="http://schemas.microsoft.com/office/drawing/2014/main" val="4137746183"/>
                  </a:ext>
                </a:extLst>
              </a:tr>
              <a:tr h="370840">
                <a:tc>
                  <a:txBody>
                    <a:bodyPr/>
                    <a:lstStyle/>
                    <a:p>
                      <a:r>
                        <a:rPr lang="en-US" b="1" dirty="0"/>
                        <a:t>CA1510</a:t>
                      </a:r>
                    </a:p>
                    <a:p>
                      <a:r>
                        <a:rPr lang="en-US" b="1" dirty="0"/>
                        <a:t>-1513</a:t>
                      </a:r>
                    </a:p>
                  </a:txBody>
                  <a:tcPr>
                    <a:solidFill>
                      <a:schemeClr val="accent2"/>
                    </a:solidFill>
                  </a:tcPr>
                </a:tc>
                <a:tc>
                  <a:txBody>
                    <a:bodyPr/>
                    <a:lstStyle/>
                    <a:p>
                      <a:r>
                        <a:rPr lang="en-US" b="1" dirty="0"/>
                        <a:t>Maintainability</a:t>
                      </a:r>
                    </a:p>
                  </a:txBody>
                  <a:tcPr>
                    <a:solidFill>
                      <a:schemeClr val="accent2"/>
                    </a:solidFill>
                  </a:tcPr>
                </a:tc>
                <a:tc>
                  <a:txBody>
                    <a:bodyPr/>
                    <a:lstStyle/>
                    <a:p>
                      <a:r>
                        <a:rPr lang="en-US" b="1" dirty="0"/>
                        <a:t>Throw helpers are simpler and more efficient than an if block constructing a new exception instance.  These were created for </a:t>
                      </a:r>
                      <a:r>
                        <a:rPr lang="en-US" b="1" dirty="0" err="1"/>
                        <a:t>ArgumentNullException</a:t>
                      </a:r>
                      <a:r>
                        <a:rPr lang="en-US" b="1" dirty="0"/>
                        <a:t>, </a:t>
                      </a:r>
                      <a:r>
                        <a:rPr lang="en-US" b="1" dirty="0" err="1"/>
                        <a:t>ArgumentException</a:t>
                      </a:r>
                      <a:r>
                        <a:rPr lang="en-US" b="1" dirty="0"/>
                        <a:t>, </a:t>
                      </a:r>
                      <a:r>
                        <a:rPr lang="en-US" b="1" dirty="0" err="1"/>
                        <a:t>ArgumentOutOfRangeException</a:t>
                      </a:r>
                      <a:r>
                        <a:rPr lang="en-US" b="1" dirty="0"/>
                        <a:t>, and </a:t>
                      </a:r>
                      <a:r>
                        <a:rPr lang="en-US" b="1" dirty="0" err="1"/>
                        <a:t>ObjectDisposedException</a:t>
                      </a:r>
                      <a:r>
                        <a:rPr lang="en-US" b="1" dirty="0"/>
                        <a:t>.</a:t>
                      </a:r>
                    </a:p>
                  </a:txBody>
                  <a:tcPr>
                    <a:solidFill>
                      <a:schemeClr val="accent2"/>
                    </a:solidFill>
                  </a:tcPr>
                </a:tc>
                <a:extLst>
                  <a:ext uri="{0D108BD9-81ED-4DB2-BD59-A6C34878D82A}">
                    <a16:rowId xmlns:a16="http://schemas.microsoft.com/office/drawing/2014/main" val="1458399012"/>
                  </a:ext>
                </a:extLst>
              </a:tr>
            </a:tbl>
          </a:graphicData>
        </a:graphic>
      </p:graphicFrame>
    </p:spTree>
    <p:extLst>
      <p:ext uri="{BB962C8B-B14F-4D97-AF65-F5344CB8AC3E}">
        <p14:creationId xmlns:p14="http://schemas.microsoft.com/office/powerpoint/2010/main" val="3696747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2F14-D7EE-9E2B-80DE-F514C7F2762A}"/>
              </a:ext>
            </a:extLst>
          </p:cNvPr>
          <p:cNvSpPr>
            <a:spLocks noGrp="1"/>
          </p:cNvSpPr>
          <p:nvPr>
            <p:ph type="title"/>
          </p:nvPr>
        </p:nvSpPr>
        <p:spPr/>
        <p:txBody>
          <a:bodyPr/>
          <a:lstStyle/>
          <a:p>
            <a:r>
              <a:rPr lang="en-US" dirty="0"/>
              <a:t>Crafting Moden Web Experiences</a:t>
            </a:r>
          </a:p>
        </p:txBody>
      </p:sp>
      <p:sp>
        <p:nvSpPr>
          <p:cNvPr id="3" name="Text Placeholder 2">
            <a:extLst>
              <a:ext uri="{FF2B5EF4-FFF2-40B4-BE49-F238E27FC236}">
                <a16:creationId xmlns:a16="http://schemas.microsoft.com/office/drawing/2014/main" id="{C72C133B-0A07-9C9B-4A32-2C0494C8CDF1}"/>
              </a:ext>
            </a:extLst>
          </p:cNvPr>
          <p:cNvSpPr>
            <a:spLocks noGrp="1"/>
          </p:cNvSpPr>
          <p:nvPr>
            <p:ph type="body" idx="1"/>
          </p:nvPr>
        </p:nvSpPr>
        <p:spPr/>
        <p:txBody>
          <a:bodyPr/>
          <a:lstStyle/>
          <a:p>
            <a:r>
              <a:rPr lang="en-US" dirty="0"/>
              <a:t>What’s New in ASP.NET Core 8</a:t>
            </a:r>
          </a:p>
        </p:txBody>
      </p:sp>
    </p:spTree>
    <p:extLst>
      <p:ext uri="{BB962C8B-B14F-4D97-AF65-F5344CB8AC3E}">
        <p14:creationId xmlns:p14="http://schemas.microsoft.com/office/powerpoint/2010/main" val="465267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156C-995E-7FD6-A5B1-B4CCDFF7A014}"/>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B8B065CE-43E2-7FBF-CEB5-76EE02B3982F}"/>
              </a:ext>
            </a:extLst>
          </p:cNvPr>
          <p:cNvSpPr>
            <a:spLocks noGrp="1"/>
          </p:cNvSpPr>
          <p:nvPr>
            <p:ph idx="1"/>
          </p:nvPr>
        </p:nvSpPr>
        <p:spPr/>
        <p:txBody>
          <a:bodyPr/>
          <a:lstStyle/>
          <a:p>
            <a:r>
              <a:rPr lang="en-US" dirty="0"/>
              <a:t>Render content at either the component or page level with:</a:t>
            </a:r>
          </a:p>
          <a:p>
            <a:pPr lvl="1"/>
            <a:r>
              <a:rPr lang="en-US" dirty="0"/>
              <a:t>Static server rendering to generate static HTML</a:t>
            </a:r>
          </a:p>
          <a:p>
            <a:pPr lvl="1"/>
            <a:r>
              <a:rPr lang="en-US" dirty="0"/>
              <a:t>Interactive Server rendering</a:t>
            </a:r>
          </a:p>
          <a:p>
            <a:pPr lvl="1"/>
            <a:r>
              <a:rPr lang="en-US" dirty="0"/>
              <a:t>Interactive </a:t>
            </a:r>
            <a:r>
              <a:rPr lang="en-US" dirty="0" err="1"/>
              <a:t>WebAssembly</a:t>
            </a:r>
            <a:r>
              <a:rPr lang="en-US" dirty="0"/>
              <a:t> rendering</a:t>
            </a:r>
          </a:p>
          <a:p>
            <a:pPr lvl="1"/>
            <a:r>
              <a:rPr lang="en-US" dirty="0"/>
              <a:t>Interactive Auto rending</a:t>
            </a:r>
          </a:p>
        </p:txBody>
      </p:sp>
      <p:sp>
        <p:nvSpPr>
          <p:cNvPr id="4" name="TextBox 3">
            <a:extLst>
              <a:ext uri="{FF2B5EF4-FFF2-40B4-BE49-F238E27FC236}">
                <a16:creationId xmlns:a16="http://schemas.microsoft.com/office/drawing/2014/main" id="{029C66A8-1933-CA1B-29FD-FA092F9D4ACF}"/>
              </a:ext>
            </a:extLst>
          </p:cNvPr>
          <p:cNvSpPr txBox="1"/>
          <p:nvPr/>
        </p:nvSpPr>
        <p:spPr>
          <a:xfrm>
            <a:off x="2803602" y="603995"/>
            <a:ext cx="2102435" cy="769441"/>
          </a:xfrm>
          <a:prstGeom prst="rect">
            <a:avLst/>
          </a:prstGeom>
          <a:noFill/>
        </p:spPr>
        <p:txBody>
          <a:bodyPr wrap="none" rtlCol="0">
            <a:spAutoFit/>
          </a:bodyPr>
          <a:lstStyle/>
          <a:p>
            <a:r>
              <a:rPr lang="en-US" sz="4400" dirty="0">
                <a:solidFill>
                  <a:srgbClr val="FFA600"/>
                </a:solidFill>
                <a:latin typeface="Kamerik205 8" panose="020B0803030600020004" pitchFamily="34" charset="0"/>
                <a:ea typeface="+mj-ea"/>
                <a:cs typeface="+mj-cs"/>
              </a:rPr>
              <a:t>United</a:t>
            </a:r>
          </a:p>
        </p:txBody>
      </p:sp>
    </p:spTree>
    <p:extLst>
      <p:ext uri="{BB962C8B-B14F-4D97-AF65-F5344CB8AC3E}">
        <p14:creationId xmlns:p14="http://schemas.microsoft.com/office/powerpoint/2010/main" val="28764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91F-5634-692A-41F7-F0EDE9B84E32}"/>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2DD37A51-145D-17DE-D2A4-8233DF83594A}"/>
              </a:ext>
            </a:extLst>
          </p:cNvPr>
          <p:cNvSpPr>
            <a:spLocks noGrp="1"/>
          </p:cNvSpPr>
          <p:nvPr>
            <p:ph idx="1"/>
          </p:nvPr>
        </p:nvSpPr>
        <p:spPr/>
        <p:txBody>
          <a:bodyPr/>
          <a:lstStyle/>
          <a:p>
            <a:r>
              <a:rPr lang="en-US" dirty="0"/>
              <a:t>New </a:t>
            </a:r>
            <a:r>
              <a:rPr lang="en-US" dirty="0" err="1"/>
              <a:t>Blazor</a:t>
            </a:r>
            <a:r>
              <a:rPr lang="en-US" dirty="0"/>
              <a:t> Web App template</a:t>
            </a:r>
          </a:p>
        </p:txBody>
      </p:sp>
    </p:spTree>
    <p:extLst>
      <p:ext uri="{BB962C8B-B14F-4D97-AF65-F5344CB8AC3E}">
        <p14:creationId xmlns:p14="http://schemas.microsoft.com/office/powerpoint/2010/main" val="1817725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91F-5634-692A-41F7-F0EDE9B84E32}"/>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2DD37A51-145D-17DE-D2A4-8233DF83594A}"/>
              </a:ext>
            </a:extLst>
          </p:cNvPr>
          <p:cNvSpPr>
            <a:spLocks noGrp="1"/>
          </p:cNvSpPr>
          <p:nvPr>
            <p:ph idx="1"/>
          </p:nvPr>
        </p:nvSpPr>
        <p:spPr/>
        <p:txBody>
          <a:bodyPr/>
          <a:lstStyle/>
          <a:p>
            <a:r>
              <a:rPr lang="en-US" dirty="0"/>
              <a:t>New </a:t>
            </a:r>
            <a:r>
              <a:rPr lang="en-US" dirty="0" err="1"/>
              <a:t>Blazor</a:t>
            </a:r>
            <a:r>
              <a:rPr lang="en-US" dirty="0"/>
              <a:t> Web App template</a:t>
            </a:r>
          </a:p>
          <a:p>
            <a:r>
              <a:rPr lang="en-US" dirty="0"/>
              <a:t>New JS initializers for </a:t>
            </a:r>
            <a:r>
              <a:rPr lang="en-US" dirty="0" err="1"/>
              <a:t>Blazor</a:t>
            </a:r>
            <a:r>
              <a:rPr lang="en-US" dirty="0"/>
              <a:t> Web Apps</a:t>
            </a:r>
          </a:p>
        </p:txBody>
      </p:sp>
      <p:sp>
        <p:nvSpPr>
          <p:cNvPr id="4" name="TextBox 3">
            <a:extLst>
              <a:ext uri="{FF2B5EF4-FFF2-40B4-BE49-F238E27FC236}">
                <a16:creationId xmlns:a16="http://schemas.microsoft.com/office/drawing/2014/main" id="{66BFA89A-8F6C-B4C3-BFE1-E0D57CF704EA}"/>
              </a:ext>
            </a:extLst>
          </p:cNvPr>
          <p:cNvSpPr txBox="1"/>
          <p:nvPr/>
        </p:nvSpPr>
        <p:spPr>
          <a:xfrm>
            <a:off x="7687339" y="1825625"/>
            <a:ext cx="4004558" cy="3447098"/>
          </a:xfrm>
          <a:prstGeom prst="rect">
            <a:avLst/>
          </a:prstGeom>
          <a:noFill/>
        </p:spPr>
        <p:txBody>
          <a:bodyPr wrap="none" rtlCol="0">
            <a:spAutoFit/>
          </a:bodyPr>
          <a:lstStyle/>
          <a:p>
            <a:pPr>
              <a:spcAft>
                <a:spcPts val="1200"/>
              </a:spcAft>
            </a:pPr>
            <a:r>
              <a:rPr lang="en-US" sz="2800" dirty="0" err="1">
                <a:solidFill>
                  <a:schemeClr val="bg1"/>
                </a:solidFill>
                <a:highlight>
                  <a:srgbClr val="C0C0C0"/>
                </a:highlight>
              </a:rPr>
              <a:t>beforeWebStart</a:t>
            </a:r>
            <a:endParaRPr lang="en-US" sz="2800" dirty="0">
              <a:solidFill>
                <a:schemeClr val="bg1"/>
              </a:solidFill>
              <a:highlight>
                <a:srgbClr val="C0C0C0"/>
              </a:highlight>
            </a:endParaRPr>
          </a:p>
          <a:p>
            <a:pPr>
              <a:spcAft>
                <a:spcPts val="1200"/>
              </a:spcAft>
            </a:pPr>
            <a:r>
              <a:rPr lang="en-US" sz="2800" dirty="0" err="1">
                <a:solidFill>
                  <a:schemeClr val="bg1"/>
                </a:solidFill>
                <a:highlight>
                  <a:srgbClr val="C0C0C0"/>
                </a:highlight>
              </a:rPr>
              <a:t>afterWebStarted</a:t>
            </a:r>
            <a:endParaRPr lang="en-US" sz="2800" dirty="0">
              <a:solidFill>
                <a:schemeClr val="bg1"/>
              </a:solidFill>
              <a:highlight>
                <a:srgbClr val="C0C0C0"/>
              </a:highlight>
            </a:endParaRPr>
          </a:p>
          <a:p>
            <a:pPr>
              <a:spcAft>
                <a:spcPts val="1200"/>
              </a:spcAft>
            </a:pPr>
            <a:r>
              <a:rPr lang="en-US" sz="2800" dirty="0" err="1">
                <a:solidFill>
                  <a:schemeClr val="bg1"/>
                </a:solidFill>
                <a:highlight>
                  <a:srgbClr val="C0C0C0"/>
                </a:highlight>
              </a:rPr>
              <a:t>beforeServerStart</a:t>
            </a:r>
            <a:endParaRPr lang="en-US" sz="2800" dirty="0">
              <a:solidFill>
                <a:schemeClr val="bg1"/>
              </a:solidFill>
              <a:highlight>
                <a:srgbClr val="C0C0C0"/>
              </a:highlight>
            </a:endParaRPr>
          </a:p>
          <a:p>
            <a:pPr>
              <a:spcAft>
                <a:spcPts val="1200"/>
              </a:spcAft>
            </a:pPr>
            <a:r>
              <a:rPr lang="en-US" sz="2800" dirty="0" err="1">
                <a:solidFill>
                  <a:schemeClr val="bg1"/>
                </a:solidFill>
                <a:highlight>
                  <a:srgbClr val="C0C0C0"/>
                </a:highlight>
              </a:rPr>
              <a:t>aferServerStarted</a:t>
            </a:r>
            <a:endParaRPr lang="en-US" sz="2800" dirty="0">
              <a:solidFill>
                <a:schemeClr val="bg1"/>
              </a:solidFill>
              <a:highlight>
                <a:srgbClr val="C0C0C0"/>
              </a:highlight>
            </a:endParaRPr>
          </a:p>
          <a:p>
            <a:pPr>
              <a:spcAft>
                <a:spcPts val="1200"/>
              </a:spcAft>
            </a:pPr>
            <a:r>
              <a:rPr lang="en-US" sz="2800" dirty="0" err="1">
                <a:solidFill>
                  <a:schemeClr val="bg1"/>
                </a:solidFill>
                <a:highlight>
                  <a:srgbClr val="C0C0C0"/>
                </a:highlight>
              </a:rPr>
              <a:t>beforeWebAssemblyStart</a:t>
            </a:r>
            <a:endParaRPr lang="en-US" sz="2800" dirty="0">
              <a:solidFill>
                <a:schemeClr val="bg1"/>
              </a:solidFill>
              <a:highlight>
                <a:srgbClr val="C0C0C0"/>
              </a:highlight>
            </a:endParaRPr>
          </a:p>
          <a:p>
            <a:pPr>
              <a:spcAft>
                <a:spcPts val="1200"/>
              </a:spcAft>
            </a:pPr>
            <a:r>
              <a:rPr lang="en-US" sz="2800" dirty="0" err="1">
                <a:solidFill>
                  <a:schemeClr val="bg1"/>
                </a:solidFill>
                <a:highlight>
                  <a:srgbClr val="C0C0C0"/>
                </a:highlight>
              </a:rPr>
              <a:t>afterWebAssemblyStarted</a:t>
            </a:r>
            <a:endParaRPr lang="en-US" sz="2800" dirty="0">
              <a:solidFill>
                <a:schemeClr val="bg1"/>
              </a:solidFill>
              <a:highlight>
                <a:srgbClr val="C0C0C0"/>
              </a:highlight>
            </a:endParaRPr>
          </a:p>
        </p:txBody>
      </p:sp>
    </p:spTree>
    <p:extLst>
      <p:ext uri="{BB962C8B-B14F-4D97-AF65-F5344CB8AC3E}">
        <p14:creationId xmlns:p14="http://schemas.microsoft.com/office/powerpoint/2010/main" val="162240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91F-5634-692A-41F7-F0EDE9B84E32}"/>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2DD37A51-145D-17DE-D2A4-8233DF83594A}"/>
              </a:ext>
            </a:extLst>
          </p:cNvPr>
          <p:cNvSpPr>
            <a:spLocks noGrp="1"/>
          </p:cNvSpPr>
          <p:nvPr>
            <p:ph idx="1"/>
          </p:nvPr>
        </p:nvSpPr>
        <p:spPr/>
        <p:txBody>
          <a:bodyPr/>
          <a:lstStyle/>
          <a:p>
            <a:r>
              <a:rPr lang="en-US" dirty="0"/>
              <a:t>New </a:t>
            </a:r>
            <a:r>
              <a:rPr lang="en-US" dirty="0" err="1"/>
              <a:t>Blazor</a:t>
            </a:r>
            <a:r>
              <a:rPr lang="en-US" dirty="0"/>
              <a:t> Web App template</a:t>
            </a:r>
          </a:p>
          <a:p>
            <a:r>
              <a:rPr lang="en-US" dirty="0"/>
              <a:t>New JS initializers for </a:t>
            </a:r>
            <a:r>
              <a:rPr lang="en-US" dirty="0" err="1"/>
              <a:t>Blazor</a:t>
            </a:r>
            <a:r>
              <a:rPr lang="en-US" dirty="0"/>
              <a:t> Web Apps</a:t>
            </a:r>
          </a:p>
          <a:p>
            <a:r>
              <a:rPr lang="en-US" dirty="0"/>
              <a:t>Form handling and model binding</a:t>
            </a:r>
          </a:p>
        </p:txBody>
      </p:sp>
    </p:spTree>
    <p:extLst>
      <p:ext uri="{BB962C8B-B14F-4D97-AF65-F5344CB8AC3E}">
        <p14:creationId xmlns:p14="http://schemas.microsoft.com/office/powerpoint/2010/main" val="800883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B4F6-B22D-814E-884E-F0B504EAA086}"/>
              </a:ext>
            </a:extLst>
          </p:cNvPr>
          <p:cNvSpPr>
            <a:spLocks noGrp="1"/>
          </p:cNvSpPr>
          <p:nvPr>
            <p:ph type="title"/>
          </p:nvPr>
        </p:nvSpPr>
        <p:spPr/>
        <p:txBody>
          <a:bodyPr/>
          <a:lstStyle/>
          <a:p>
            <a:r>
              <a:rPr lang="en-US" dirty="0"/>
              <a:t>Primary Constructors</a:t>
            </a:r>
          </a:p>
        </p:txBody>
      </p:sp>
      <p:sp>
        <p:nvSpPr>
          <p:cNvPr id="3" name="Content Placeholder 2">
            <a:extLst>
              <a:ext uri="{FF2B5EF4-FFF2-40B4-BE49-F238E27FC236}">
                <a16:creationId xmlns:a16="http://schemas.microsoft.com/office/drawing/2014/main" id="{B46170C5-6326-19D3-8F72-44BB83391F78}"/>
              </a:ext>
            </a:extLst>
          </p:cNvPr>
          <p:cNvSpPr>
            <a:spLocks noGrp="1"/>
          </p:cNvSpPr>
          <p:nvPr>
            <p:ph idx="1"/>
          </p:nvPr>
        </p:nvSpPr>
        <p:spPr/>
        <p:txBody>
          <a:bodyPr/>
          <a:lstStyle/>
          <a:p>
            <a:r>
              <a:rPr lang="en-US" dirty="0"/>
              <a:t>Add parameters to a struct or class declaration</a:t>
            </a:r>
          </a:p>
          <a:p>
            <a:r>
              <a:rPr lang="en-US" dirty="0"/>
              <a:t>Scoped throughout class definition</a:t>
            </a:r>
          </a:p>
          <a:p>
            <a:endParaRPr lang="en-US" dirty="0"/>
          </a:p>
        </p:txBody>
      </p:sp>
      <p:grpSp>
        <p:nvGrpSpPr>
          <p:cNvPr id="10" name="Group 9">
            <a:extLst>
              <a:ext uri="{FF2B5EF4-FFF2-40B4-BE49-F238E27FC236}">
                <a16:creationId xmlns:a16="http://schemas.microsoft.com/office/drawing/2014/main" id="{0A903AE6-E260-9D9D-C941-4BC86187F3B8}"/>
              </a:ext>
            </a:extLst>
          </p:cNvPr>
          <p:cNvGrpSpPr/>
          <p:nvPr/>
        </p:nvGrpSpPr>
        <p:grpSpPr>
          <a:xfrm>
            <a:off x="1188244" y="3220719"/>
            <a:ext cx="9815512" cy="3020856"/>
            <a:chOff x="1188244" y="3220719"/>
            <a:chExt cx="9815512" cy="3020856"/>
          </a:xfrm>
        </p:grpSpPr>
        <p:graphicFrame>
          <p:nvGraphicFramePr>
            <p:cNvPr id="6" name="Object 5">
              <a:extLst>
                <a:ext uri="{FF2B5EF4-FFF2-40B4-BE49-F238E27FC236}">
                  <a16:creationId xmlns:a16="http://schemas.microsoft.com/office/drawing/2014/main" id="{186F8D3A-07EF-2280-C01E-A9762F8AAB8D}"/>
                </a:ext>
              </a:extLst>
            </p:cNvPr>
            <p:cNvGraphicFramePr>
              <a:graphicFrameLocks noChangeAspect="1"/>
            </p:cNvGraphicFramePr>
            <p:nvPr>
              <p:extLst>
                <p:ext uri="{D42A27DB-BD31-4B8C-83A1-F6EECF244321}">
                  <p14:modId xmlns:p14="http://schemas.microsoft.com/office/powerpoint/2010/main" val="1741669702"/>
                </p:ext>
              </p:extLst>
            </p:nvPr>
          </p:nvGraphicFramePr>
          <p:xfrm>
            <a:off x="1188244" y="3281363"/>
            <a:ext cx="9815512" cy="2895600"/>
          </p:xfrm>
          <a:graphic>
            <a:graphicData uri="http://schemas.openxmlformats.org/presentationml/2006/ole">
              <mc:AlternateContent xmlns:mc="http://schemas.openxmlformats.org/markup-compatibility/2006">
                <mc:Choice xmlns:v="urn:schemas-microsoft-com:vml" Requires="v">
                  <p:oleObj r:id="rId3" imgW="9815760" imgH="2895120" progId="">
                    <p:embed/>
                  </p:oleObj>
                </mc:Choice>
                <mc:Fallback>
                  <p:oleObj r:id="rId3" imgW="9815760" imgH="2895120" progId="">
                    <p:embed/>
                    <p:pic>
                      <p:nvPicPr>
                        <p:cNvPr id="0" name=""/>
                        <p:cNvPicPr/>
                        <p:nvPr/>
                      </p:nvPicPr>
                      <p:blipFill>
                        <a:blip r:embed="rId4"/>
                        <a:stretch>
                          <a:fillRect/>
                        </a:stretch>
                      </p:blipFill>
                      <p:spPr>
                        <a:xfrm>
                          <a:off x="1188244" y="3281363"/>
                          <a:ext cx="9815512" cy="2895600"/>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2025F1E0-41D4-1CDF-E98A-E7A41B17586B}"/>
                </a:ext>
              </a:extLst>
            </p:cNvPr>
            <p:cNvSpPr/>
            <p:nvPr/>
          </p:nvSpPr>
          <p:spPr>
            <a:xfrm>
              <a:off x="1188244" y="3220719"/>
              <a:ext cx="9815512" cy="68263"/>
            </a:xfrm>
            <a:prstGeom prst="rect">
              <a:avLst/>
            </a:prstGeom>
            <a:solidFill>
              <a:srgbClr val="1E1E1E"/>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A54A3E-0AF9-91F4-28DA-D27FDB5B3A89}"/>
                </a:ext>
              </a:extLst>
            </p:cNvPr>
            <p:cNvSpPr/>
            <p:nvPr/>
          </p:nvSpPr>
          <p:spPr>
            <a:xfrm>
              <a:off x="1188244" y="6173312"/>
              <a:ext cx="9815512" cy="68263"/>
            </a:xfrm>
            <a:prstGeom prst="rect">
              <a:avLst/>
            </a:prstGeom>
            <a:solidFill>
              <a:srgbClr val="1E1E1E"/>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874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91F-5634-692A-41F7-F0EDE9B84E32}"/>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2DD37A51-145D-17DE-D2A4-8233DF83594A}"/>
              </a:ext>
            </a:extLst>
          </p:cNvPr>
          <p:cNvSpPr>
            <a:spLocks noGrp="1"/>
          </p:cNvSpPr>
          <p:nvPr>
            <p:ph idx="1"/>
          </p:nvPr>
        </p:nvSpPr>
        <p:spPr/>
        <p:txBody>
          <a:bodyPr/>
          <a:lstStyle/>
          <a:p>
            <a:r>
              <a:rPr lang="en-US" dirty="0"/>
              <a:t>New </a:t>
            </a:r>
            <a:r>
              <a:rPr lang="en-US" dirty="0" err="1"/>
              <a:t>Blazor</a:t>
            </a:r>
            <a:r>
              <a:rPr lang="en-US" dirty="0"/>
              <a:t> Web App template</a:t>
            </a:r>
          </a:p>
          <a:p>
            <a:r>
              <a:rPr lang="en-US" dirty="0"/>
              <a:t>New JS initializers for </a:t>
            </a:r>
            <a:r>
              <a:rPr lang="en-US" dirty="0" err="1"/>
              <a:t>Blazor</a:t>
            </a:r>
            <a:r>
              <a:rPr lang="en-US" dirty="0"/>
              <a:t> Web Apps</a:t>
            </a:r>
          </a:p>
          <a:p>
            <a:r>
              <a:rPr lang="en-US" dirty="0"/>
              <a:t>Form handling and model binding</a:t>
            </a:r>
          </a:p>
          <a:p>
            <a:r>
              <a:rPr lang="en-US" dirty="0"/>
              <a:t>Enhanced navigation and form handling</a:t>
            </a:r>
          </a:p>
        </p:txBody>
      </p:sp>
    </p:spTree>
    <p:extLst>
      <p:ext uri="{BB962C8B-B14F-4D97-AF65-F5344CB8AC3E}">
        <p14:creationId xmlns:p14="http://schemas.microsoft.com/office/powerpoint/2010/main" val="3027887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91F-5634-692A-41F7-F0EDE9B84E32}"/>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2DD37A51-145D-17DE-D2A4-8233DF83594A}"/>
              </a:ext>
            </a:extLst>
          </p:cNvPr>
          <p:cNvSpPr>
            <a:spLocks noGrp="1"/>
          </p:cNvSpPr>
          <p:nvPr>
            <p:ph idx="1"/>
          </p:nvPr>
        </p:nvSpPr>
        <p:spPr/>
        <p:txBody>
          <a:bodyPr/>
          <a:lstStyle/>
          <a:p>
            <a:r>
              <a:rPr lang="en-US" dirty="0"/>
              <a:t>New </a:t>
            </a:r>
            <a:r>
              <a:rPr lang="en-US" dirty="0" err="1"/>
              <a:t>Blazor</a:t>
            </a:r>
            <a:r>
              <a:rPr lang="en-US" dirty="0"/>
              <a:t> Web App template</a:t>
            </a:r>
          </a:p>
          <a:p>
            <a:r>
              <a:rPr lang="en-US" dirty="0"/>
              <a:t>New JS initializers for </a:t>
            </a:r>
            <a:r>
              <a:rPr lang="en-US" dirty="0" err="1"/>
              <a:t>Blazor</a:t>
            </a:r>
            <a:r>
              <a:rPr lang="en-US" dirty="0"/>
              <a:t> Web Apps</a:t>
            </a:r>
          </a:p>
          <a:p>
            <a:r>
              <a:rPr lang="en-US" dirty="0"/>
              <a:t>Form handling and model binding</a:t>
            </a:r>
          </a:p>
          <a:p>
            <a:r>
              <a:rPr lang="en-US" dirty="0"/>
              <a:t>Enhanced navigation and form handling</a:t>
            </a:r>
          </a:p>
          <a:p>
            <a:r>
              <a:rPr lang="en-US" dirty="0"/>
              <a:t>Streaming rendering</a:t>
            </a:r>
          </a:p>
        </p:txBody>
      </p:sp>
    </p:spTree>
    <p:extLst>
      <p:ext uri="{BB962C8B-B14F-4D97-AF65-F5344CB8AC3E}">
        <p14:creationId xmlns:p14="http://schemas.microsoft.com/office/powerpoint/2010/main" val="1004478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91F-5634-692A-41F7-F0EDE9B84E32}"/>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2DD37A51-145D-17DE-D2A4-8233DF83594A}"/>
              </a:ext>
            </a:extLst>
          </p:cNvPr>
          <p:cNvSpPr>
            <a:spLocks noGrp="1"/>
          </p:cNvSpPr>
          <p:nvPr>
            <p:ph idx="1"/>
          </p:nvPr>
        </p:nvSpPr>
        <p:spPr/>
        <p:txBody>
          <a:bodyPr/>
          <a:lstStyle/>
          <a:p>
            <a:r>
              <a:rPr lang="en-US" dirty="0"/>
              <a:t>New </a:t>
            </a:r>
            <a:r>
              <a:rPr lang="en-US" dirty="0" err="1"/>
              <a:t>Blazor</a:t>
            </a:r>
            <a:r>
              <a:rPr lang="en-US" dirty="0"/>
              <a:t> Web App template</a:t>
            </a:r>
          </a:p>
          <a:p>
            <a:r>
              <a:rPr lang="en-US" dirty="0"/>
              <a:t>New JS initializers for </a:t>
            </a:r>
            <a:r>
              <a:rPr lang="en-US" dirty="0" err="1"/>
              <a:t>Blazor</a:t>
            </a:r>
            <a:r>
              <a:rPr lang="en-US" dirty="0"/>
              <a:t> Web Apps</a:t>
            </a:r>
          </a:p>
          <a:p>
            <a:r>
              <a:rPr lang="en-US" dirty="0"/>
              <a:t>Form handling and model binding</a:t>
            </a:r>
          </a:p>
          <a:p>
            <a:r>
              <a:rPr lang="en-US" dirty="0"/>
              <a:t>Enhanced navigation and form handling</a:t>
            </a:r>
          </a:p>
          <a:p>
            <a:r>
              <a:rPr lang="en-US" dirty="0"/>
              <a:t>Streaming rendering</a:t>
            </a:r>
          </a:p>
          <a:p>
            <a:r>
              <a:rPr lang="en-US" dirty="0"/>
              <a:t>Render Razor components outside of ASP.NET Core</a:t>
            </a:r>
          </a:p>
        </p:txBody>
      </p:sp>
    </p:spTree>
    <p:extLst>
      <p:ext uri="{BB962C8B-B14F-4D97-AF65-F5344CB8AC3E}">
        <p14:creationId xmlns:p14="http://schemas.microsoft.com/office/powerpoint/2010/main" val="4081775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91F-5634-692A-41F7-F0EDE9B84E32}"/>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2DD37A51-145D-17DE-D2A4-8233DF83594A}"/>
              </a:ext>
            </a:extLst>
          </p:cNvPr>
          <p:cNvSpPr>
            <a:spLocks noGrp="1"/>
          </p:cNvSpPr>
          <p:nvPr>
            <p:ph idx="1"/>
          </p:nvPr>
        </p:nvSpPr>
        <p:spPr/>
        <p:txBody>
          <a:bodyPr/>
          <a:lstStyle/>
          <a:p>
            <a:r>
              <a:rPr lang="en-US" dirty="0"/>
              <a:t>New </a:t>
            </a:r>
            <a:r>
              <a:rPr lang="en-US" dirty="0" err="1"/>
              <a:t>Blazor</a:t>
            </a:r>
            <a:r>
              <a:rPr lang="en-US" dirty="0"/>
              <a:t> Web App template</a:t>
            </a:r>
          </a:p>
          <a:p>
            <a:r>
              <a:rPr lang="en-US" dirty="0"/>
              <a:t>New JS initializers for </a:t>
            </a:r>
            <a:r>
              <a:rPr lang="en-US" dirty="0" err="1"/>
              <a:t>Blazor</a:t>
            </a:r>
            <a:r>
              <a:rPr lang="en-US" dirty="0"/>
              <a:t> Web Apps</a:t>
            </a:r>
          </a:p>
          <a:p>
            <a:r>
              <a:rPr lang="en-US" dirty="0"/>
              <a:t>Form handling and model binding</a:t>
            </a:r>
          </a:p>
          <a:p>
            <a:r>
              <a:rPr lang="en-US" dirty="0"/>
              <a:t>Enhanced navigation and form handling</a:t>
            </a:r>
          </a:p>
          <a:p>
            <a:r>
              <a:rPr lang="en-US" dirty="0"/>
              <a:t>Streaming rendering</a:t>
            </a:r>
          </a:p>
          <a:p>
            <a:r>
              <a:rPr lang="en-US" dirty="0"/>
              <a:t>Render Razor components outside of ASP.NET Core</a:t>
            </a:r>
          </a:p>
          <a:p>
            <a:r>
              <a:rPr lang="en-US" dirty="0" err="1"/>
              <a:t>QuickGrid</a:t>
            </a:r>
            <a:endParaRPr lang="en-US" dirty="0"/>
          </a:p>
        </p:txBody>
      </p:sp>
    </p:spTree>
    <p:extLst>
      <p:ext uri="{BB962C8B-B14F-4D97-AF65-F5344CB8AC3E}">
        <p14:creationId xmlns:p14="http://schemas.microsoft.com/office/powerpoint/2010/main" val="383404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91F-5634-692A-41F7-F0EDE9B84E32}"/>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2DD37A51-145D-17DE-D2A4-8233DF83594A}"/>
              </a:ext>
            </a:extLst>
          </p:cNvPr>
          <p:cNvSpPr>
            <a:spLocks noGrp="1"/>
          </p:cNvSpPr>
          <p:nvPr>
            <p:ph idx="1"/>
          </p:nvPr>
        </p:nvSpPr>
        <p:spPr/>
        <p:txBody>
          <a:bodyPr/>
          <a:lstStyle/>
          <a:p>
            <a:r>
              <a:rPr lang="en-US" dirty="0"/>
              <a:t>New </a:t>
            </a:r>
            <a:r>
              <a:rPr lang="en-US" dirty="0" err="1"/>
              <a:t>Blazor</a:t>
            </a:r>
            <a:r>
              <a:rPr lang="en-US" dirty="0"/>
              <a:t> Web App template</a:t>
            </a:r>
          </a:p>
          <a:p>
            <a:r>
              <a:rPr lang="en-US" dirty="0"/>
              <a:t>New JS initializers for </a:t>
            </a:r>
            <a:r>
              <a:rPr lang="en-US" dirty="0" err="1"/>
              <a:t>Blazor</a:t>
            </a:r>
            <a:r>
              <a:rPr lang="en-US" dirty="0"/>
              <a:t> Web Apps</a:t>
            </a:r>
          </a:p>
          <a:p>
            <a:r>
              <a:rPr lang="en-US" dirty="0"/>
              <a:t>Form handling and model binding</a:t>
            </a:r>
          </a:p>
          <a:p>
            <a:r>
              <a:rPr lang="en-US" dirty="0"/>
              <a:t>Enhanced navigation and form handling</a:t>
            </a:r>
          </a:p>
          <a:p>
            <a:r>
              <a:rPr lang="en-US" dirty="0"/>
              <a:t>Streaming rendering</a:t>
            </a:r>
          </a:p>
          <a:p>
            <a:r>
              <a:rPr lang="en-US" dirty="0"/>
              <a:t>Render Razor components outside of ASP.NET Core</a:t>
            </a:r>
          </a:p>
          <a:p>
            <a:r>
              <a:rPr lang="en-US" dirty="0" err="1"/>
              <a:t>QuickGrid</a:t>
            </a:r>
            <a:endParaRPr lang="en-US" dirty="0"/>
          </a:p>
          <a:p>
            <a:r>
              <a:rPr lang="en-US" dirty="0" err="1"/>
              <a:t>Blazor</a:t>
            </a:r>
            <a:r>
              <a:rPr lang="en-US" dirty="0"/>
              <a:t> </a:t>
            </a:r>
            <a:r>
              <a:rPr lang="en-US" dirty="0" err="1"/>
              <a:t>WebAssembly</a:t>
            </a:r>
            <a:r>
              <a:rPr lang="en-US" dirty="0"/>
              <a:t> debugging improvements</a:t>
            </a:r>
          </a:p>
        </p:txBody>
      </p:sp>
    </p:spTree>
    <p:extLst>
      <p:ext uri="{BB962C8B-B14F-4D97-AF65-F5344CB8AC3E}">
        <p14:creationId xmlns:p14="http://schemas.microsoft.com/office/powerpoint/2010/main" val="2128637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91F-5634-692A-41F7-F0EDE9B84E32}"/>
              </a:ext>
            </a:extLst>
          </p:cNvPr>
          <p:cNvSpPr>
            <a:spLocks noGrp="1"/>
          </p:cNvSpPr>
          <p:nvPr>
            <p:ph type="title"/>
          </p:nvPr>
        </p:nvSpPr>
        <p:spPr/>
        <p:txBody>
          <a:bodyPr/>
          <a:lstStyle/>
          <a:p>
            <a:r>
              <a:rPr lang="en-US" dirty="0" err="1"/>
              <a:t>Blazor</a:t>
            </a:r>
            <a:endParaRPr lang="en-US" dirty="0"/>
          </a:p>
        </p:txBody>
      </p:sp>
      <p:sp>
        <p:nvSpPr>
          <p:cNvPr id="3" name="Content Placeholder 2">
            <a:extLst>
              <a:ext uri="{FF2B5EF4-FFF2-40B4-BE49-F238E27FC236}">
                <a16:creationId xmlns:a16="http://schemas.microsoft.com/office/drawing/2014/main" id="{2DD37A51-145D-17DE-D2A4-8233DF83594A}"/>
              </a:ext>
            </a:extLst>
          </p:cNvPr>
          <p:cNvSpPr>
            <a:spLocks noGrp="1"/>
          </p:cNvSpPr>
          <p:nvPr>
            <p:ph idx="1"/>
          </p:nvPr>
        </p:nvSpPr>
        <p:spPr/>
        <p:txBody>
          <a:bodyPr>
            <a:normAutofit lnSpcReduction="10000"/>
          </a:bodyPr>
          <a:lstStyle/>
          <a:p>
            <a:r>
              <a:rPr lang="en-US" dirty="0"/>
              <a:t>New </a:t>
            </a:r>
            <a:r>
              <a:rPr lang="en-US" dirty="0" err="1"/>
              <a:t>Blazor</a:t>
            </a:r>
            <a:r>
              <a:rPr lang="en-US" dirty="0"/>
              <a:t> Web App template</a:t>
            </a:r>
          </a:p>
          <a:p>
            <a:r>
              <a:rPr lang="en-US" dirty="0"/>
              <a:t>New JS initializers for </a:t>
            </a:r>
            <a:r>
              <a:rPr lang="en-US" dirty="0" err="1"/>
              <a:t>Blazor</a:t>
            </a:r>
            <a:r>
              <a:rPr lang="en-US" dirty="0"/>
              <a:t> Web Apps</a:t>
            </a:r>
          </a:p>
          <a:p>
            <a:r>
              <a:rPr lang="en-US" dirty="0"/>
              <a:t>Form handling and model binding</a:t>
            </a:r>
          </a:p>
          <a:p>
            <a:r>
              <a:rPr lang="en-US" dirty="0"/>
              <a:t>Enhanced navigation and form handling</a:t>
            </a:r>
          </a:p>
          <a:p>
            <a:r>
              <a:rPr lang="en-US" dirty="0"/>
              <a:t>Streaming rendering</a:t>
            </a:r>
          </a:p>
          <a:p>
            <a:r>
              <a:rPr lang="en-US" dirty="0"/>
              <a:t>Render Razor components outside of ASP.NET Core</a:t>
            </a:r>
          </a:p>
          <a:p>
            <a:r>
              <a:rPr lang="en-US" dirty="0" err="1"/>
              <a:t>QuickGrid</a:t>
            </a:r>
            <a:endParaRPr lang="en-US" dirty="0"/>
          </a:p>
          <a:p>
            <a:r>
              <a:rPr lang="en-US" dirty="0" err="1"/>
              <a:t>Blazor</a:t>
            </a:r>
            <a:r>
              <a:rPr lang="en-US" dirty="0"/>
              <a:t> </a:t>
            </a:r>
            <a:r>
              <a:rPr lang="en-US" dirty="0" err="1"/>
              <a:t>WebAssembly</a:t>
            </a:r>
            <a:r>
              <a:rPr lang="en-US" dirty="0"/>
              <a:t> debugging improvements</a:t>
            </a:r>
          </a:p>
          <a:p>
            <a:r>
              <a:rPr lang="en-US" dirty="0" err="1"/>
              <a:t>Blazor</a:t>
            </a:r>
            <a:r>
              <a:rPr lang="en-US" dirty="0"/>
              <a:t> Identity UI</a:t>
            </a:r>
          </a:p>
        </p:txBody>
      </p:sp>
    </p:spTree>
    <p:extLst>
      <p:ext uri="{BB962C8B-B14F-4D97-AF65-F5344CB8AC3E}">
        <p14:creationId xmlns:p14="http://schemas.microsoft.com/office/powerpoint/2010/main" val="4239644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D912-7D82-D3DF-4C78-F714D3F6E283}"/>
              </a:ext>
            </a:extLst>
          </p:cNvPr>
          <p:cNvSpPr>
            <a:spLocks noGrp="1"/>
          </p:cNvSpPr>
          <p:nvPr>
            <p:ph type="title"/>
          </p:nvPr>
        </p:nvSpPr>
        <p:spPr/>
        <p:txBody>
          <a:bodyPr/>
          <a:lstStyle/>
          <a:p>
            <a:r>
              <a:rPr lang="en-US" dirty="0" err="1"/>
              <a:t>SignalR</a:t>
            </a:r>
            <a:endParaRPr lang="en-US" dirty="0"/>
          </a:p>
        </p:txBody>
      </p:sp>
      <p:sp>
        <p:nvSpPr>
          <p:cNvPr id="3" name="Content Placeholder 2">
            <a:extLst>
              <a:ext uri="{FF2B5EF4-FFF2-40B4-BE49-F238E27FC236}">
                <a16:creationId xmlns:a16="http://schemas.microsoft.com/office/drawing/2014/main" id="{F8D4F79C-7939-F061-652C-DC95F5107117}"/>
              </a:ext>
            </a:extLst>
          </p:cNvPr>
          <p:cNvSpPr>
            <a:spLocks noGrp="1"/>
          </p:cNvSpPr>
          <p:nvPr>
            <p:ph idx="1"/>
          </p:nvPr>
        </p:nvSpPr>
        <p:spPr/>
        <p:txBody>
          <a:bodyPr/>
          <a:lstStyle/>
          <a:p>
            <a:r>
              <a:rPr lang="en-US" dirty="0"/>
              <a:t>New approach to set the server timeout and Keep-Alive interval</a:t>
            </a:r>
          </a:p>
          <a:p>
            <a:r>
              <a:rPr lang="en-US" dirty="0" err="1"/>
              <a:t>SignalR</a:t>
            </a:r>
            <a:r>
              <a:rPr lang="en-US" dirty="0"/>
              <a:t> stateful reconnect</a:t>
            </a:r>
          </a:p>
        </p:txBody>
      </p:sp>
    </p:spTree>
    <p:extLst>
      <p:ext uri="{BB962C8B-B14F-4D97-AF65-F5344CB8AC3E}">
        <p14:creationId xmlns:p14="http://schemas.microsoft.com/office/powerpoint/2010/main" val="4242637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D1ED-4FA9-DFEA-7719-99BA1012E5D7}"/>
              </a:ext>
            </a:extLst>
          </p:cNvPr>
          <p:cNvSpPr>
            <a:spLocks noGrp="1"/>
          </p:cNvSpPr>
          <p:nvPr>
            <p:ph type="title"/>
          </p:nvPr>
        </p:nvSpPr>
        <p:spPr/>
        <p:txBody>
          <a:bodyPr/>
          <a:lstStyle/>
          <a:p>
            <a:r>
              <a:rPr lang="en-US" dirty="0"/>
              <a:t>Minimal APIs</a:t>
            </a:r>
          </a:p>
        </p:txBody>
      </p:sp>
      <p:sp>
        <p:nvSpPr>
          <p:cNvPr id="3" name="Content Placeholder 2">
            <a:extLst>
              <a:ext uri="{FF2B5EF4-FFF2-40B4-BE49-F238E27FC236}">
                <a16:creationId xmlns:a16="http://schemas.microsoft.com/office/drawing/2014/main" id="{D4F52AD0-3CF8-ECFE-2EAC-3E74B7579DB2}"/>
              </a:ext>
            </a:extLst>
          </p:cNvPr>
          <p:cNvSpPr>
            <a:spLocks noGrp="1"/>
          </p:cNvSpPr>
          <p:nvPr>
            <p:ph idx="1"/>
          </p:nvPr>
        </p:nvSpPr>
        <p:spPr/>
        <p:txBody>
          <a:bodyPr/>
          <a:lstStyle/>
          <a:p>
            <a:r>
              <a:rPr lang="en-US" dirty="0"/>
              <a:t>User override culture</a:t>
            </a:r>
          </a:p>
        </p:txBody>
      </p:sp>
    </p:spTree>
    <p:extLst>
      <p:ext uri="{BB962C8B-B14F-4D97-AF65-F5344CB8AC3E}">
        <p14:creationId xmlns:p14="http://schemas.microsoft.com/office/powerpoint/2010/main" val="2417989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D1ED-4FA9-DFEA-7719-99BA1012E5D7}"/>
              </a:ext>
            </a:extLst>
          </p:cNvPr>
          <p:cNvSpPr>
            <a:spLocks noGrp="1"/>
          </p:cNvSpPr>
          <p:nvPr>
            <p:ph type="title"/>
          </p:nvPr>
        </p:nvSpPr>
        <p:spPr/>
        <p:txBody>
          <a:bodyPr/>
          <a:lstStyle/>
          <a:p>
            <a:r>
              <a:rPr lang="en-US" dirty="0"/>
              <a:t>Minimal APIs</a:t>
            </a:r>
          </a:p>
        </p:txBody>
      </p:sp>
      <p:sp>
        <p:nvSpPr>
          <p:cNvPr id="3" name="Content Placeholder 2">
            <a:extLst>
              <a:ext uri="{FF2B5EF4-FFF2-40B4-BE49-F238E27FC236}">
                <a16:creationId xmlns:a16="http://schemas.microsoft.com/office/drawing/2014/main" id="{D4F52AD0-3CF8-ECFE-2EAC-3E74B7579DB2}"/>
              </a:ext>
            </a:extLst>
          </p:cNvPr>
          <p:cNvSpPr>
            <a:spLocks noGrp="1"/>
          </p:cNvSpPr>
          <p:nvPr>
            <p:ph idx="1"/>
          </p:nvPr>
        </p:nvSpPr>
        <p:spPr/>
        <p:txBody>
          <a:bodyPr/>
          <a:lstStyle/>
          <a:p>
            <a:r>
              <a:rPr lang="en-US" dirty="0"/>
              <a:t>User override culture</a:t>
            </a:r>
          </a:p>
          <a:p>
            <a:r>
              <a:rPr lang="en-US" dirty="0"/>
              <a:t>Binding to forms</a:t>
            </a:r>
          </a:p>
        </p:txBody>
      </p:sp>
    </p:spTree>
    <p:extLst>
      <p:ext uri="{BB962C8B-B14F-4D97-AF65-F5344CB8AC3E}">
        <p14:creationId xmlns:p14="http://schemas.microsoft.com/office/powerpoint/2010/main" val="4192775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D1ED-4FA9-DFEA-7719-99BA1012E5D7}"/>
              </a:ext>
            </a:extLst>
          </p:cNvPr>
          <p:cNvSpPr>
            <a:spLocks noGrp="1"/>
          </p:cNvSpPr>
          <p:nvPr>
            <p:ph type="title"/>
          </p:nvPr>
        </p:nvSpPr>
        <p:spPr/>
        <p:txBody>
          <a:bodyPr/>
          <a:lstStyle/>
          <a:p>
            <a:r>
              <a:rPr lang="en-US" dirty="0"/>
              <a:t>Minimal APIs</a:t>
            </a:r>
          </a:p>
        </p:txBody>
      </p:sp>
      <p:sp>
        <p:nvSpPr>
          <p:cNvPr id="3" name="Content Placeholder 2">
            <a:extLst>
              <a:ext uri="{FF2B5EF4-FFF2-40B4-BE49-F238E27FC236}">
                <a16:creationId xmlns:a16="http://schemas.microsoft.com/office/drawing/2014/main" id="{D4F52AD0-3CF8-ECFE-2EAC-3E74B7579DB2}"/>
              </a:ext>
            </a:extLst>
          </p:cNvPr>
          <p:cNvSpPr>
            <a:spLocks noGrp="1"/>
          </p:cNvSpPr>
          <p:nvPr>
            <p:ph idx="1"/>
          </p:nvPr>
        </p:nvSpPr>
        <p:spPr/>
        <p:txBody>
          <a:bodyPr/>
          <a:lstStyle/>
          <a:p>
            <a:r>
              <a:rPr lang="en-US" dirty="0"/>
              <a:t>User override culture</a:t>
            </a:r>
          </a:p>
          <a:p>
            <a:r>
              <a:rPr lang="en-US" dirty="0"/>
              <a:t>Binding to forms</a:t>
            </a:r>
          </a:p>
          <a:p>
            <a:r>
              <a:rPr lang="en-US" dirty="0" err="1"/>
              <a:t>Antiforgery</a:t>
            </a:r>
            <a:endParaRPr lang="en-US" dirty="0"/>
          </a:p>
        </p:txBody>
      </p:sp>
    </p:spTree>
    <p:extLst>
      <p:ext uri="{BB962C8B-B14F-4D97-AF65-F5344CB8AC3E}">
        <p14:creationId xmlns:p14="http://schemas.microsoft.com/office/powerpoint/2010/main" val="46112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32AF-5ACF-FE06-53E0-B347B5505B8E}"/>
              </a:ext>
            </a:extLst>
          </p:cNvPr>
          <p:cNvSpPr>
            <a:spLocks noGrp="1"/>
          </p:cNvSpPr>
          <p:nvPr>
            <p:ph type="title"/>
          </p:nvPr>
        </p:nvSpPr>
        <p:spPr/>
        <p:txBody>
          <a:bodyPr/>
          <a:lstStyle/>
          <a:p>
            <a:r>
              <a:rPr lang="en-US" dirty="0"/>
              <a:t>Primary Constructors</a:t>
            </a:r>
          </a:p>
        </p:txBody>
      </p:sp>
      <p:sp>
        <p:nvSpPr>
          <p:cNvPr id="3" name="Content Placeholder 2">
            <a:extLst>
              <a:ext uri="{FF2B5EF4-FFF2-40B4-BE49-F238E27FC236}">
                <a16:creationId xmlns:a16="http://schemas.microsoft.com/office/drawing/2014/main" id="{36A88909-695A-1C01-9CF2-8394B2D0ADBB}"/>
              </a:ext>
            </a:extLst>
          </p:cNvPr>
          <p:cNvSpPr>
            <a:spLocks noGrp="1"/>
          </p:cNvSpPr>
          <p:nvPr>
            <p:ph idx="1"/>
          </p:nvPr>
        </p:nvSpPr>
        <p:spPr/>
        <p:txBody>
          <a:bodyPr/>
          <a:lstStyle/>
          <a:p>
            <a:r>
              <a:rPr lang="en-US" dirty="0"/>
              <a:t>Important to view primary constructor parameters as </a:t>
            </a:r>
            <a:r>
              <a:rPr lang="en-US" b="1" dirty="0"/>
              <a:t>parameters</a:t>
            </a:r>
            <a:endParaRPr lang="en-US" dirty="0"/>
          </a:p>
          <a:p>
            <a:r>
              <a:rPr lang="en-US" dirty="0"/>
              <a:t>Primary constructor rules:</a:t>
            </a:r>
          </a:p>
          <a:p>
            <a:pPr lvl="1"/>
            <a:r>
              <a:rPr lang="en-US" dirty="0"/>
              <a:t>May not be stored if they are not needed</a:t>
            </a:r>
          </a:p>
          <a:p>
            <a:pPr lvl="1"/>
            <a:r>
              <a:rPr lang="en-US" dirty="0"/>
              <a:t>Are not members of the class</a:t>
            </a:r>
          </a:p>
          <a:p>
            <a:pPr lvl="1"/>
            <a:r>
              <a:rPr lang="en-US" dirty="0"/>
              <a:t>Can be assigned to</a:t>
            </a:r>
          </a:p>
          <a:p>
            <a:pPr lvl="1"/>
            <a:r>
              <a:rPr lang="en-US" dirty="0"/>
              <a:t>Do not become properties (except in </a:t>
            </a:r>
            <a:r>
              <a:rPr lang="en-US" i="1" dirty="0"/>
              <a:t>record</a:t>
            </a:r>
            <a:r>
              <a:rPr lang="en-US" dirty="0"/>
              <a:t> types)</a:t>
            </a:r>
          </a:p>
          <a:p>
            <a:pPr lvl="1"/>
            <a:endParaRPr lang="en-US" dirty="0"/>
          </a:p>
          <a:p>
            <a:r>
              <a:rPr lang="en-US" dirty="0"/>
              <a:t>Every other constructor for a class </a:t>
            </a:r>
            <a:r>
              <a:rPr lang="en-US" b="1" dirty="0"/>
              <a:t>must</a:t>
            </a:r>
            <a:r>
              <a:rPr lang="en-US" dirty="0"/>
              <a:t> call the primary constructor</a:t>
            </a:r>
          </a:p>
        </p:txBody>
      </p:sp>
    </p:spTree>
    <p:extLst>
      <p:ext uri="{BB962C8B-B14F-4D97-AF65-F5344CB8AC3E}">
        <p14:creationId xmlns:p14="http://schemas.microsoft.com/office/powerpoint/2010/main" val="208417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CDA-744F-6641-AA17-FE12C1E64046}"/>
              </a:ext>
            </a:extLst>
          </p:cNvPr>
          <p:cNvSpPr>
            <a:spLocks noGrp="1"/>
          </p:cNvSpPr>
          <p:nvPr>
            <p:ph type="title"/>
          </p:nvPr>
        </p:nvSpPr>
        <p:spPr/>
        <p:txBody>
          <a:bodyPr/>
          <a:lstStyle/>
          <a:p>
            <a:r>
              <a:rPr lang="en-US" dirty="0"/>
              <a:t>Native AOT</a:t>
            </a:r>
          </a:p>
        </p:txBody>
      </p:sp>
      <p:sp>
        <p:nvSpPr>
          <p:cNvPr id="3" name="Content Placeholder 2">
            <a:extLst>
              <a:ext uri="{FF2B5EF4-FFF2-40B4-BE49-F238E27FC236}">
                <a16:creationId xmlns:a16="http://schemas.microsoft.com/office/drawing/2014/main" id="{557A1C9A-0AA4-16B0-D903-114C1C68FD12}"/>
              </a:ext>
            </a:extLst>
          </p:cNvPr>
          <p:cNvSpPr>
            <a:spLocks noGrp="1"/>
          </p:cNvSpPr>
          <p:nvPr>
            <p:ph idx="1"/>
          </p:nvPr>
        </p:nvSpPr>
        <p:spPr/>
        <p:txBody>
          <a:bodyPr/>
          <a:lstStyle/>
          <a:p>
            <a:r>
              <a:rPr lang="en-US" dirty="0"/>
              <a:t>New project template</a:t>
            </a:r>
          </a:p>
          <a:p>
            <a:r>
              <a:rPr lang="en-US" dirty="0"/>
              <a:t>New </a:t>
            </a:r>
            <a:r>
              <a:rPr lang="en-US" dirty="0" err="1"/>
              <a:t>CreateSlimBuilder</a:t>
            </a:r>
            <a:endParaRPr lang="en-US" dirty="0"/>
          </a:p>
        </p:txBody>
      </p:sp>
    </p:spTree>
    <p:extLst>
      <p:ext uri="{BB962C8B-B14F-4D97-AF65-F5344CB8AC3E}">
        <p14:creationId xmlns:p14="http://schemas.microsoft.com/office/powerpoint/2010/main" val="2063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CDA-744F-6641-AA17-FE12C1E64046}"/>
              </a:ext>
            </a:extLst>
          </p:cNvPr>
          <p:cNvSpPr>
            <a:spLocks noGrp="1"/>
          </p:cNvSpPr>
          <p:nvPr>
            <p:ph type="title"/>
          </p:nvPr>
        </p:nvSpPr>
        <p:spPr/>
        <p:txBody>
          <a:bodyPr/>
          <a:lstStyle/>
          <a:p>
            <a:r>
              <a:rPr lang="en-US" dirty="0"/>
              <a:t>Native AOT</a:t>
            </a:r>
          </a:p>
        </p:txBody>
      </p:sp>
      <p:sp>
        <p:nvSpPr>
          <p:cNvPr id="3" name="Content Placeholder 2">
            <a:extLst>
              <a:ext uri="{FF2B5EF4-FFF2-40B4-BE49-F238E27FC236}">
                <a16:creationId xmlns:a16="http://schemas.microsoft.com/office/drawing/2014/main" id="{557A1C9A-0AA4-16B0-D903-114C1C68FD12}"/>
              </a:ext>
            </a:extLst>
          </p:cNvPr>
          <p:cNvSpPr>
            <a:spLocks noGrp="1"/>
          </p:cNvSpPr>
          <p:nvPr>
            <p:ph idx="1"/>
          </p:nvPr>
        </p:nvSpPr>
        <p:spPr/>
        <p:txBody>
          <a:bodyPr/>
          <a:lstStyle/>
          <a:p>
            <a:r>
              <a:rPr lang="en-US" dirty="0"/>
              <a:t>New project template</a:t>
            </a:r>
          </a:p>
          <a:p>
            <a:r>
              <a:rPr lang="en-US" dirty="0"/>
              <a:t>New </a:t>
            </a:r>
            <a:r>
              <a:rPr lang="en-US" dirty="0" err="1"/>
              <a:t>CreateSlimBuilder</a:t>
            </a:r>
            <a:endParaRPr lang="en-US" dirty="0"/>
          </a:p>
          <a:p>
            <a:r>
              <a:rPr lang="en-US" dirty="0"/>
              <a:t>New </a:t>
            </a:r>
            <a:r>
              <a:rPr lang="en-US" dirty="0" err="1"/>
              <a:t>CreateEmptyBuilder</a:t>
            </a:r>
            <a:endParaRPr lang="en-US" dirty="0"/>
          </a:p>
        </p:txBody>
      </p:sp>
    </p:spTree>
    <p:extLst>
      <p:ext uri="{BB962C8B-B14F-4D97-AF65-F5344CB8AC3E}">
        <p14:creationId xmlns:p14="http://schemas.microsoft.com/office/powerpoint/2010/main" val="38977955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CDA-744F-6641-AA17-FE12C1E64046}"/>
              </a:ext>
            </a:extLst>
          </p:cNvPr>
          <p:cNvSpPr>
            <a:spLocks noGrp="1"/>
          </p:cNvSpPr>
          <p:nvPr>
            <p:ph type="title"/>
          </p:nvPr>
        </p:nvSpPr>
        <p:spPr/>
        <p:txBody>
          <a:bodyPr/>
          <a:lstStyle/>
          <a:p>
            <a:r>
              <a:rPr lang="en-US" dirty="0"/>
              <a:t>Native AOT</a:t>
            </a:r>
          </a:p>
        </p:txBody>
      </p:sp>
      <p:sp>
        <p:nvSpPr>
          <p:cNvPr id="3" name="Content Placeholder 2">
            <a:extLst>
              <a:ext uri="{FF2B5EF4-FFF2-40B4-BE49-F238E27FC236}">
                <a16:creationId xmlns:a16="http://schemas.microsoft.com/office/drawing/2014/main" id="{557A1C9A-0AA4-16B0-D903-114C1C68FD12}"/>
              </a:ext>
            </a:extLst>
          </p:cNvPr>
          <p:cNvSpPr>
            <a:spLocks noGrp="1"/>
          </p:cNvSpPr>
          <p:nvPr>
            <p:ph idx="1"/>
          </p:nvPr>
        </p:nvSpPr>
        <p:spPr/>
        <p:txBody>
          <a:bodyPr/>
          <a:lstStyle/>
          <a:p>
            <a:r>
              <a:rPr lang="en-US" dirty="0"/>
              <a:t>New project template</a:t>
            </a:r>
          </a:p>
          <a:p>
            <a:r>
              <a:rPr lang="en-US" dirty="0"/>
              <a:t>New </a:t>
            </a:r>
            <a:r>
              <a:rPr lang="en-US" dirty="0" err="1"/>
              <a:t>CreateSlimBuilder</a:t>
            </a:r>
            <a:endParaRPr lang="en-US" dirty="0"/>
          </a:p>
          <a:p>
            <a:r>
              <a:rPr lang="en-US" dirty="0"/>
              <a:t>New </a:t>
            </a:r>
            <a:r>
              <a:rPr lang="en-US" dirty="0" err="1"/>
              <a:t>CreateEmptyBuilder</a:t>
            </a:r>
            <a:endParaRPr lang="en-US" dirty="0"/>
          </a:p>
          <a:p>
            <a:r>
              <a:rPr lang="en-US" dirty="0"/>
              <a:t>Reduced app seize with configurable HTTPS support</a:t>
            </a:r>
          </a:p>
        </p:txBody>
      </p:sp>
    </p:spTree>
    <p:extLst>
      <p:ext uri="{BB962C8B-B14F-4D97-AF65-F5344CB8AC3E}">
        <p14:creationId xmlns:p14="http://schemas.microsoft.com/office/powerpoint/2010/main" val="54447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CDA-744F-6641-AA17-FE12C1E64046}"/>
              </a:ext>
            </a:extLst>
          </p:cNvPr>
          <p:cNvSpPr>
            <a:spLocks noGrp="1"/>
          </p:cNvSpPr>
          <p:nvPr>
            <p:ph type="title"/>
          </p:nvPr>
        </p:nvSpPr>
        <p:spPr/>
        <p:txBody>
          <a:bodyPr/>
          <a:lstStyle/>
          <a:p>
            <a:r>
              <a:rPr lang="en-US" dirty="0"/>
              <a:t>Native AOT</a:t>
            </a:r>
          </a:p>
        </p:txBody>
      </p:sp>
      <p:sp>
        <p:nvSpPr>
          <p:cNvPr id="3" name="Content Placeholder 2">
            <a:extLst>
              <a:ext uri="{FF2B5EF4-FFF2-40B4-BE49-F238E27FC236}">
                <a16:creationId xmlns:a16="http://schemas.microsoft.com/office/drawing/2014/main" id="{557A1C9A-0AA4-16B0-D903-114C1C68FD12}"/>
              </a:ext>
            </a:extLst>
          </p:cNvPr>
          <p:cNvSpPr>
            <a:spLocks noGrp="1"/>
          </p:cNvSpPr>
          <p:nvPr>
            <p:ph idx="1"/>
          </p:nvPr>
        </p:nvSpPr>
        <p:spPr/>
        <p:txBody>
          <a:bodyPr/>
          <a:lstStyle/>
          <a:p>
            <a:r>
              <a:rPr lang="en-US" dirty="0"/>
              <a:t>New project template</a:t>
            </a:r>
          </a:p>
          <a:p>
            <a:r>
              <a:rPr lang="en-US" dirty="0"/>
              <a:t>New </a:t>
            </a:r>
            <a:r>
              <a:rPr lang="en-US" dirty="0" err="1"/>
              <a:t>CreateSlimBuilder</a:t>
            </a:r>
            <a:endParaRPr lang="en-US" dirty="0"/>
          </a:p>
          <a:p>
            <a:r>
              <a:rPr lang="en-US" dirty="0"/>
              <a:t>New </a:t>
            </a:r>
            <a:r>
              <a:rPr lang="en-US" dirty="0" err="1"/>
              <a:t>CreateEmptyBuilder</a:t>
            </a:r>
            <a:endParaRPr lang="en-US" dirty="0"/>
          </a:p>
          <a:p>
            <a:r>
              <a:rPr lang="en-US" dirty="0"/>
              <a:t>Reduced app seize with configurable HTTPS support</a:t>
            </a:r>
          </a:p>
          <a:p>
            <a:r>
              <a:rPr lang="en-US" dirty="0"/>
              <a:t>Top-level APIs annotated for trim warnings</a:t>
            </a:r>
          </a:p>
        </p:txBody>
      </p:sp>
      <p:pic>
        <p:nvPicPr>
          <p:cNvPr id="7" name="Picture 8">
            <a:extLst>
              <a:ext uri="{FF2B5EF4-FFF2-40B4-BE49-F238E27FC236}">
                <a16:creationId xmlns:a16="http://schemas.microsoft.com/office/drawing/2014/main" id="{3862511F-A7D1-6B18-FB51-A226CF600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6202"/>
            <a:ext cx="5937472" cy="316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36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42D0-C871-4CEB-9205-14A8131EF26D}"/>
              </a:ext>
            </a:extLst>
          </p:cNvPr>
          <p:cNvSpPr>
            <a:spLocks noGrp="1"/>
          </p:cNvSpPr>
          <p:nvPr>
            <p:ph type="title"/>
          </p:nvPr>
        </p:nvSpPr>
        <p:spPr/>
        <p:txBody>
          <a:bodyPr/>
          <a:lstStyle/>
          <a:p>
            <a:r>
              <a:rPr lang="en-US" dirty="0"/>
              <a:t>Authentication and Authorization</a:t>
            </a:r>
          </a:p>
        </p:txBody>
      </p:sp>
      <p:sp>
        <p:nvSpPr>
          <p:cNvPr id="3" name="Content Placeholder 2">
            <a:extLst>
              <a:ext uri="{FF2B5EF4-FFF2-40B4-BE49-F238E27FC236}">
                <a16:creationId xmlns:a16="http://schemas.microsoft.com/office/drawing/2014/main" id="{6B34A4D7-5D3B-228A-3B7D-4F32BA636096}"/>
              </a:ext>
            </a:extLst>
          </p:cNvPr>
          <p:cNvSpPr>
            <a:spLocks noGrp="1"/>
          </p:cNvSpPr>
          <p:nvPr>
            <p:ph idx="1"/>
          </p:nvPr>
        </p:nvSpPr>
        <p:spPr/>
        <p:txBody>
          <a:bodyPr/>
          <a:lstStyle/>
          <a:p>
            <a:r>
              <a:rPr lang="en-US" dirty="0"/>
              <a:t>Identity API endpoints</a:t>
            </a:r>
          </a:p>
          <a:p>
            <a:r>
              <a:rPr lang="en-US" dirty="0"/>
              <a:t>Securing Swagger UI endpoints</a:t>
            </a:r>
          </a:p>
        </p:txBody>
      </p:sp>
    </p:spTree>
    <p:extLst>
      <p:ext uri="{BB962C8B-B14F-4D97-AF65-F5344CB8AC3E}">
        <p14:creationId xmlns:p14="http://schemas.microsoft.com/office/powerpoint/2010/main" val="2706593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0625-A003-54D3-734B-29500AA22F03}"/>
              </a:ext>
            </a:extLst>
          </p:cNvPr>
          <p:cNvSpPr>
            <a:spLocks noGrp="1"/>
          </p:cNvSpPr>
          <p:nvPr>
            <p:ph type="title"/>
          </p:nvPr>
        </p:nvSpPr>
        <p:spPr/>
        <p:txBody>
          <a:bodyPr/>
          <a:lstStyle/>
          <a:p>
            <a:r>
              <a:rPr lang="en-US" dirty="0"/>
              <a:t>Redefining Data Access</a:t>
            </a:r>
          </a:p>
        </p:txBody>
      </p:sp>
      <p:sp>
        <p:nvSpPr>
          <p:cNvPr id="3" name="Text Placeholder 2">
            <a:extLst>
              <a:ext uri="{FF2B5EF4-FFF2-40B4-BE49-F238E27FC236}">
                <a16:creationId xmlns:a16="http://schemas.microsoft.com/office/drawing/2014/main" id="{64156EAC-C8F7-54DE-AEED-66C0AF33E68E}"/>
              </a:ext>
            </a:extLst>
          </p:cNvPr>
          <p:cNvSpPr>
            <a:spLocks noGrp="1"/>
          </p:cNvSpPr>
          <p:nvPr>
            <p:ph type="body" idx="1"/>
          </p:nvPr>
        </p:nvSpPr>
        <p:spPr/>
        <p:txBody>
          <a:bodyPr/>
          <a:lstStyle/>
          <a:p>
            <a:r>
              <a:rPr lang="en-US" dirty="0"/>
              <a:t>What’s New in Entity Framework Core 8</a:t>
            </a:r>
          </a:p>
        </p:txBody>
      </p:sp>
    </p:spTree>
    <p:extLst>
      <p:ext uri="{BB962C8B-B14F-4D97-AF65-F5344CB8AC3E}">
        <p14:creationId xmlns:p14="http://schemas.microsoft.com/office/powerpoint/2010/main" val="2485596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BAA0-6916-B8CE-C6F5-13101B8112A2}"/>
              </a:ext>
            </a:extLst>
          </p:cNvPr>
          <p:cNvSpPr>
            <a:spLocks noGrp="1"/>
          </p:cNvSpPr>
          <p:nvPr>
            <p:ph type="title"/>
          </p:nvPr>
        </p:nvSpPr>
        <p:spPr/>
        <p:txBody>
          <a:bodyPr/>
          <a:lstStyle/>
          <a:p>
            <a:r>
              <a:rPr lang="en-US" dirty="0"/>
              <a:t>Complex Types</a:t>
            </a:r>
          </a:p>
        </p:txBody>
      </p:sp>
      <p:sp>
        <p:nvSpPr>
          <p:cNvPr id="3" name="Content Placeholder 2">
            <a:extLst>
              <a:ext uri="{FF2B5EF4-FFF2-40B4-BE49-F238E27FC236}">
                <a16:creationId xmlns:a16="http://schemas.microsoft.com/office/drawing/2014/main" id="{91A1FAD6-A17C-371E-8AB9-6572DC17E5D5}"/>
              </a:ext>
            </a:extLst>
          </p:cNvPr>
          <p:cNvSpPr>
            <a:spLocks noGrp="1"/>
          </p:cNvSpPr>
          <p:nvPr>
            <p:ph idx="1"/>
          </p:nvPr>
        </p:nvSpPr>
        <p:spPr/>
        <p:txBody>
          <a:bodyPr/>
          <a:lstStyle/>
          <a:p>
            <a:r>
              <a:rPr lang="en-US" dirty="0"/>
              <a:t>Complex types:</a:t>
            </a:r>
          </a:p>
          <a:p>
            <a:pPr lvl="1"/>
            <a:r>
              <a:rPr lang="en-US" dirty="0"/>
              <a:t>Are not identified or tracked by key value.</a:t>
            </a:r>
          </a:p>
          <a:p>
            <a:pPr lvl="1"/>
            <a:r>
              <a:rPr lang="en-US" dirty="0"/>
              <a:t>Must be defined as part of an entity type (you cannot have a </a:t>
            </a:r>
            <a:r>
              <a:rPr lang="en-US" dirty="0" err="1"/>
              <a:t>DbSet</a:t>
            </a:r>
            <a:r>
              <a:rPr lang="en-US" dirty="0"/>
              <a:t>)</a:t>
            </a:r>
          </a:p>
          <a:p>
            <a:pPr lvl="1"/>
            <a:r>
              <a:rPr lang="en-US" dirty="0"/>
              <a:t>Can be either .NET value types or reference types</a:t>
            </a:r>
          </a:p>
          <a:p>
            <a:pPr lvl="1"/>
            <a:r>
              <a:rPr lang="en-US" dirty="0"/>
              <a:t>Instances can be shared by multiple properties</a:t>
            </a:r>
          </a:p>
        </p:txBody>
      </p:sp>
    </p:spTree>
    <p:extLst>
      <p:ext uri="{BB962C8B-B14F-4D97-AF65-F5344CB8AC3E}">
        <p14:creationId xmlns:p14="http://schemas.microsoft.com/office/powerpoint/2010/main" val="1992174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37A0-F7BD-F5A8-DC61-9DC7E6178A93}"/>
              </a:ext>
            </a:extLst>
          </p:cNvPr>
          <p:cNvSpPr>
            <a:spLocks noGrp="1"/>
          </p:cNvSpPr>
          <p:nvPr>
            <p:ph type="title"/>
          </p:nvPr>
        </p:nvSpPr>
        <p:spPr/>
        <p:txBody>
          <a:bodyPr/>
          <a:lstStyle/>
          <a:p>
            <a:r>
              <a:rPr lang="en-US" dirty="0"/>
              <a:t>Complex Types</a:t>
            </a:r>
          </a:p>
        </p:txBody>
      </p:sp>
      <p:sp>
        <p:nvSpPr>
          <p:cNvPr id="3" name="Content Placeholder 2">
            <a:extLst>
              <a:ext uri="{FF2B5EF4-FFF2-40B4-BE49-F238E27FC236}">
                <a16:creationId xmlns:a16="http://schemas.microsoft.com/office/drawing/2014/main" id="{5F347849-9F69-3234-7EB6-BDF9E6F6A988}"/>
              </a:ext>
            </a:extLst>
          </p:cNvPr>
          <p:cNvSpPr>
            <a:spLocks noGrp="1"/>
          </p:cNvSpPr>
          <p:nvPr>
            <p:ph idx="1"/>
          </p:nvPr>
        </p:nvSpPr>
        <p:spPr/>
        <p:txBody>
          <a:bodyPr/>
          <a:lstStyle/>
          <a:p>
            <a:r>
              <a:rPr lang="en-US" dirty="0"/>
              <a:t>Limitations</a:t>
            </a:r>
          </a:p>
          <a:p>
            <a:pPr lvl="1"/>
            <a:r>
              <a:rPr lang="en-US" dirty="0"/>
              <a:t>Support collections of complex types</a:t>
            </a:r>
          </a:p>
          <a:p>
            <a:pPr lvl="1"/>
            <a:r>
              <a:rPr lang="en-US" dirty="0"/>
              <a:t>Allow complex type properties to be null</a:t>
            </a:r>
          </a:p>
          <a:p>
            <a:pPr lvl="1"/>
            <a:r>
              <a:rPr lang="en-US" dirty="0"/>
              <a:t>Map complex type properties to JSON columns</a:t>
            </a:r>
          </a:p>
          <a:p>
            <a:pPr lvl="1"/>
            <a:r>
              <a:rPr lang="en-US" dirty="0"/>
              <a:t>Constructor injection for complex types</a:t>
            </a:r>
          </a:p>
          <a:p>
            <a:pPr lvl="1"/>
            <a:r>
              <a:rPr lang="en-US" dirty="0"/>
              <a:t>Add seed data support for complex types</a:t>
            </a:r>
          </a:p>
          <a:p>
            <a:pPr lvl="1"/>
            <a:r>
              <a:rPr lang="en-US" dirty="0"/>
              <a:t>Map complex type properties for the Cosmos provider</a:t>
            </a:r>
          </a:p>
          <a:p>
            <a:pPr lvl="1"/>
            <a:r>
              <a:rPr lang="en-US" dirty="0"/>
              <a:t>Implement complex types for the in-memory </a:t>
            </a:r>
            <a:r>
              <a:rPr lang="en-US"/>
              <a:t>datbase</a:t>
            </a:r>
          </a:p>
        </p:txBody>
      </p:sp>
    </p:spTree>
    <p:extLst>
      <p:ext uri="{BB962C8B-B14F-4D97-AF65-F5344CB8AC3E}">
        <p14:creationId xmlns:p14="http://schemas.microsoft.com/office/powerpoint/2010/main" val="296328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17CF-EB43-CD6E-302A-399C190BF5FF}"/>
              </a:ext>
            </a:extLst>
          </p:cNvPr>
          <p:cNvSpPr>
            <a:spLocks noGrp="1"/>
          </p:cNvSpPr>
          <p:nvPr>
            <p:ph type="title"/>
          </p:nvPr>
        </p:nvSpPr>
        <p:spPr/>
        <p:txBody>
          <a:bodyPr/>
          <a:lstStyle/>
          <a:p>
            <a:r>
              <a:rPr lang="en-US" dirty="0"/>
              <a:t>Primary Constructors</a:t>
            </a:r>
          </a:p>
        </p:txBody>
      </p:sp>
      <p:sp>
        <p:nvSpPr>
          <p:cNvPr id="3" name="Content Placeholder 2">
            <a:extLst>
              <a:ext uri="{FF2B5EF4-FFF2-40B4-BE49-F238E27FC236}">
                <a16:creationId xmlns:a16="http://schemas.microsoft.com/office/drawing/2014/main" id="{98AB22DD-6624-B776-F0B5-928C0D764943}"/>
              </a:ext>
            </a:extLst>
          </p:cNvPr>
          <p:cNvSpPr>
            <a:spLocks noGrp="1"/>
          </p:cNvSpPr>
          <p:nvPr>
            <p:ph idx="1"/>
          </p:nvPr>
        </p:nvSpPr>
        <p:spPr/>
        <p:txBody>
          <a:bodyPr/>
          <a:lstStyle/>
          <a:p>
            <a:r>
              <a:rPr lang="en-US" dirty="0"/>
              <a:t>Most common uses for primary constructors:</a:t>
            </a:r>
          </a:p>
          <a:p>
            <a:pPr lvl="1"/>
            <a:r>
              <a:rPr lang="en-US" dirty="0"/>
              <a:t>As an argument to a base() constructor invocation</a:t>
            </a:r>
          </a:p>
          <a:p>
            <a:pPr lvl="1"/>
            <a:r>
              <a:rPr lang="en-US" dirty="0"/>
              <a:t>To initialize a member field or property</a:t>
            </a:r>
          </a:p>
          <a:p>
            <a:pPr lvl="1"/>
            <a:r>
              <a:rPr lang="en-US" dirty="0"/>
              <a:t>Referencing the constructor parameter in an instance member</a:t>
            </a:r>
          </a:p>
        </p:txBody>
      </p:sp>
    </p:spTree>
    <p:extLst>
      <p:ext uri="{BB962C8B-B14F-4D97-AF65-F5344CB8AC3E}">
        <p14:creationId xmlns:p14="http://schemas.microsoft.com/office/powerpoint/2010/main" val="79326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1B0B-4BBA-C327-C292-542628722DFB}"/>
              </a:ext>
            </a:extLst>
          </p:cNvPr>
          <p:cNvSpPr>
            <a:spLocks noGrp="1"/>
          </p:cNvSpPr>
          <p:nvPr>
            <p:ph type="title"/>
          </p:nvPr>
        </p:nvSpPr>
        <p:spPr/>
        <p:txBody>
          <a:bodyPr/>
          <a:lstStyle/>
          <a:p>
            <a:r>
              <a:rPr lang="en-US" dirty="0"/>
              <a:t>Collection Expressions</a:t>
            </a:r>
          </a:p>
        </p:txBody>
      </p:sp>
      <p:sp>
        <p:nvSpPr>
          <p:cNvPr id="3" name="Content Placeholder 2">
            <a:extLst>
              <a:ext uri="{FF2B5EF4-FFF2-40B4-BE49-F238E27FC236}">
                <a16:creationId xmlns:a16="http://schemas.microsoft.com/office/drawing/2014/main" id="{7B5A060D-874D-6709-DA92-5941A89CFBD9}"/>
              </a:ext>
            </a:extLst>
          </p:cNvPr>
          <p:cNvSpPr>
            <a:spLocks noGrp="1"/>
          </p:cNvSpPr>
          <p:nvPr>
            <p:ph idx="1"/>
          </p:nvPr>
        </p:nvSpPr>
        <p:spPr/>
        <p:txBody>
          <a:bodyPr/>
          <a:lstStyle/>
          <a:p>
            <a:r>
              <a:rPr lang="en-US" dirty="0"/>
              <a:t>Use </a:t>
            </a:r>
            <a:r>
              <a:rPr lang="en-US" i="1" dirty="0"/>
              <a:t>collection expressions</a:t>
            </a:r>
            <a:r>
              <a:rPr lang="en-US" dirty="0"/>
              <a:t> to</a:t>
            </a:r>
          </a:p>
          <a:p>
            <a:pPr lvl="1"/>
            <a:r>
              <a:rPr lang="en-US" dirty="0"/>
              <a:t>Specify initial value for a collection</a:t>
            </a:r>
          </a:p>
          <a:p>
            <a:pPr lvl="1"/>
            <a:r>
              <a:rPr lang="en-US" dirty="0"/>
              <a:t>Pass as arguments to methods that take collection types</a:t>
            </a:r>
          </a:p>
          <a:p>
            <a:r>
              <a:rPr lang="en-US" dirty="0"/>
              <a:t>Terse syntax that can be assigned to many different collection types</a:t>
            </a:r>
          </a:p>
        </p:txBody>
      </p:sp>
      <p:pic>
        <p:nvPicPr>
          <p:cNvPr id="7" name="Picture 6">
            <a:extLst>
              <a:ext uri="{FF2B5EF4-FFF2-40B4-BE49-F238E27FC236}">
                <a16:creationId xmlns:a16="http://schemas.microsoft.com/office/drawing/2014/main" id="{A84C181E-1719-C092-3544-C1B99B03FB56}"/>
              </a:ext>
            </a:extLst>
          </p:cNvPr>
          <p:cNvPicPr>
            <a:picLocks noChangeAspect="1"/>
          </p:cNvPicPr>
          <p:nvPr/>
        </p:nvPicPr>
        <p:blipFill>
          <a:blip r:embed="rId3"/>
          <a:stretch>
            <a:fillRect/>
          </a:stretch>
        </p:blipFill>
        <p:spPr>
          <a:xfrm>
            <a:off x="2730101" y="4534509"/>
            <a:ext cx="6444487" cy="746617"/>
          </a:xfrm>
          <a:prstGeom prst="rect">
            <a:avLst/>
          </a:prstGeom>
        </p:spPr>
      </p:pic>
    </p:spTree>
    <p:extLst>
      <p:ext uri="{BB962C8B-B14F-4D97-AF65-F5344CB8AC3E}">
        <p14:creationId xmlns:p14="http://schemas.microsoft.com/office/powerpoint/2010/main" val="348878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1730</TotalTime>
  <Words>7077</Words>
  <Application>Microsoft Office PowerPoint</Application>
  <PresentationFormat>Widescreen</PresentationFormat>
  <Paragraphs>827</Paragraphs>
  <Slides>77</Slides>
  <Notes>67</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77</vt:i4>
      </vt:variant>
    </vt:vector>
  </HeadingPairs>
  <TitlesOfParts>
    <vt:vector size="84" baseType="lpstr">
      <vt:lpstr>Arial</vt:lpstr>
      <vt:lpstr>Calibri</vt:lpstr>
      <vt:lpstr>Courier New</vt:lpstr>
      <vt:lpstr>Kamerik205 8</vt:lpstr>
      <vt:lpstr>Segoe UI</vt:lpstr>
      <vt:lpstr>TaleLearnCode</vt:lpstr>
      <vt:lpstr>Title Slide Design</vt:lpstr>
      <vt:lpstr>PowerPoint Presentation</vt:lpstr>
      <vt:lpstr>PowerPoint Presentation</vt:lpstr>
      <vt:lpstr>Agenda</vt:lpstr>
      <vt:lpstr>Pushing the Boundaries</vt:lpstr>
      <vt:lpstr>Pushing the Boundaries</vt:lpstr>
      <vt:lpstr>Primary Constructors</vt:lpstr>
      <vt:lpstr>Primary Constructors</vt:lpstr>
      <vt:lpstr>Primary Constructors</vt:lpstr>
      <vt:lpstr>Collection Expressions</vt:lpstr>
      <vt:lpstr>ref readonly Parameters</vt:lpstr>
      <vt:lpstr>Default Lambda Parameters</vt:lpstr>
      <vt:lpstr>Alias Any Type</vt:lpstr>
      <vt:lpstr>Inline Arrays</vt:lpstr>
      <vt:lpstr>Experimental Attribute</vt:lpstr>
      <vt:lpstr>Interceptors</vt:lpstr>
      <vt:lpstr>Unleashing Performance and Scalability</vt:lpstr>
      <vt:lpstr>Unleashing Performance and Scalability</vt:lpstr>
      <vt:lpstr>Unleashing Performance and Scalability</vt:lpstr>
      <vt:lpstr>.NET Aspire</vt:lpstr>
      <vt:lpstr>Core .NET Libraries</vt:lpstr>
      <vt:lpstr>Serialization</vt:lpstr>
      <vt:lpstr>Serialization</vt:lpstr>
      <vt:lpstr>Serialization</vt:lpstr>
      <vt:lpstr>Serialization</vt:lpstr>
      <vt:lpstr>Serialization</vt:lpstr>
      <vt:lpstr>Serialization</vt:lpstr>
      <vt:lpstr>Serialization</vt:lpstr>
      <vt:lpstr>Serialization</vt:lpstr>
      <vt:lpstr>Serialization</vt:lpstr>
      <vt:lpstr>Time Abstraction</vt:lpstr>
      <vt:lpstr>Random Methods</vt:lpstr>
      <vt:lpstr>Performance-Focused Types</vt:lpstr>
      <vt:lpstr>Performance-Focused Types</vt:lpstr>
      <vt:lpstr>Performance-Focused Types</vt:lpstr>
      <vt:lpstr>Performance-Focused Types</vt:lpstr>
      <vt:lpstr>Data Validation</vt:lpstr>
      <vt:lpstr>Support for HTTPS proxy</vt:lpstr>
      <vt:lpstr>Stream-based ZipFile methods</vt:lpstr>
      <vt:lpstr>Native AOT Support</vt:lpstr>
      <vt:lpstr>Native AOT Support</vt:lpstr>
      <vt:lpstr>Native AOT Support</vt:lpstr>
      <vt:lpstr>Performance Improvements</vt:lpstr>
      <vt:lpstr>.NET SDK Enhancements</vt:lpstr>
      <vt:lpstr>.NET SDK Enhancements</vt:lpstr>
      <vt:lpstr>.NET SDK Enhancements</vt:lpstr>
      <vt:lpstr>.NET SDK Enhancements</vt:lpstr>
      <vt:lpstr>.NET SDK Enhancements</vt:lpstr>
      <vt:lpstr>.NET SDK Enhancements</vt:lpstr>
      <vt:lpstr>.NET SDK Enhancements</vt:lpstr>
      <vt:lpstr>Container Images</vt:lpstr>
      <vt:lpstr>Container Publishing</vt:lpstr>
      <vt:lpstr>Code Analysis</vt:lpstr>
      <vt:lpstr>Code Analysis</vt:lpstr>
      <vt:lpstr>Code Analysis</vt:lpstr>
      <vt:lpstr>Crafting Moden Web Experiences</vt:lpstr>
      <vt:lpstr>Blazor</vt:lpstr>
      <vt:lpstr>Blazor</vt:lpstr>
      <vt:lpstr>Blazor</vt:lpstr>
      <vt:lpstr>Blazor</vt:lpstr>
      <vt:lpstr>Blazor</vt:lpstr>
      <vt:lpstr>Blazor</vt:lpstr>
      <vt:lpstr>Blazor</vt:lpstr>
      <vt:lpstr>Blazor</vt:lpstr>
      <vt:lpstr>Blazor</vt:lpstr>
      <vt:lpstr>Blazor</vt:lpstr>
      <vt:lpstr>SignalR</vt:lpstr>
      <vt:lpstr>Minimal APIs</vt:lpstr>
      <vt:lpstr>Minimal APIs</vt:lpstr>
      <vt:lpstr>Minimal APIs</vt:lpstr>
      <vt:lpstr>Native AOT</vt:lpstr>
      <vt:lpstr>Native AOT</vt:lpstr>
      <vt:lpstr>Native AOT</vt:lpstr>
      <vt:lpstr>Native AOT</vt:lpstr>
      <vt:lpstr>Authentication and Authorization</vt:lpstr>
      <vt:lpstr>Redefining Data Access</vt:lpstr>
      <vt:lpstr>Complex Types</vt:lpstr>
      <vt:lpstr>Complex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23</cp:revision>
  <dcterms:created xsi:type="dcterms:W3CDTF">2023-11-19T00:00:57Z</dcterms:created>
  <dcterms:modified xsi:type="dcterms:W3CDTF">2023-12-17T14:57:26Z</dcterms:modified>
</cp:coreProperties>
</file>